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Playfair Display"/>
      <p:regular r:id="rId42"/>
      <p:bold r:id="rId43"/>
      <p:italic r:id="rId44"/>
      <p:boldItalic r:id="rId45"/>
    </p:embeddedFont>
    <p:embeddedFont>
      <p:font typeface="Lato"/>
      <p:regular r:id="rId46"/>
      <p:bold r:id="rId47"/>
      <p:italic r:id="rId48"/>
      <p:boldItalic r:id="rId49"/>
    </p:embeddedFont>
    <p:embeddedFont>
      <p:font typeface="Montserrat"/>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PlayfairDisplay-regular.fntdata"/><Relationship Id="rId41" Type="http://schemas.openxmlformats.org/officeDocument/2006/relationships/slide" Target="slides/slide36.xml"/><Relationship Id="rId44" Type="http://schemas.openxmlformats.org/officeDocument/2006/relationships/font" Target="fonts/PlayfairDisplay-italic.fntdata"/><Relationship Id="rId43" Type="http://schemas.openxmlformats.org/officeDocument/2006/relationships/font" Target="fonts/PlayfairDisplay-bold.fntdata"/><Relationship Id="rId46" Type="http://schemas.openxmlformats.org/officeDocument/2006/relationships/font" Target="fonts/Lato-regular.fntdata"/><Relationship Id="rId45" Type="http://schemas.openxmlformats.org/officeDocument/2006/relationships/font" Target="fonts/PlayfairDispl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889d67c1b4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89d67c1b4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Mok</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889d67c1b4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89d67c1b4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887e91653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87e91653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889d67c1b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89d67c1b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87e91653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87e9165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 avoid map: 1 out of 5~10 maps will be randomly selected. Participants gets feedback on p/f, also sees a gif of the rollout (if billy can’t finish this on time then they get the map)</a:t>
            </a:r>
            <a:endParaRPr/>
          </a:p>
          <a:p>
            <a:pPr indent="-298450" lvl="0" marL="457200" rtl="0" algn="l">
              <a:spcBef>
                <a:spcPts val="0"/>
              </a:spcBef>
              <a:spcAft>
                <a:spcPts val="0"/>
              </a:spcAft>
              <a:buSzPts val="1100"/>
              <a:buChar char="-"/>
            </a:pPr>
            <a:r>
              <a:rPr lang="en"/>
              <a:t>Link is not currently live right now</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889d67c1b4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89d67c1b4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 avoid map: 1 out of 5~10 maps will be randomly selected. Participants gets feedback on p/f, also sees a gif of the rollout (if billy can’t finish this on time then they get the map)</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889d67c1b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89d67c1b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89d67c1b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89d67c1b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what if i don’t want my github repo to be public</a:t>
            </a:r>
            <a:endParaRPr/>
          </a:p>
          <a:p>
            <a:pPr indent="0" lvl="0" marL="0" rtl="0" algn="l">
              <a:spcBef>
                <a:spcPts val="0"/>
              </a:spcBef>
              <a:spcAft>
                <a:spcPts val="0"/>
              </a:spcAft>
              <a:buNone/>
            </a:pPr>
            <a:r>
              <a:rPr lang="en"/>
              <a:t>A: </a:t>
            </a:r>
            <a:r>
              <a:rPr lang="en" sz="1200">
                <a:latin typeface="Montserrat"/>
                <a:ea typeface="Montserrat"/>
                <a:cs typeface="Montserrat"/>
                <a:sym typeface="Montserrat"/>
              </a:rPr>
              <a:t>You can create a docker image/container that only includes the binary of your source code and make sure to provide the proper launch command, and proper communication between your container and the provided sim container. Note that you’ll still provide us with a git repo link, but probably with just a bash script in it to execute whatever command you want.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887e91653c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87e91653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determine who finished before the other, we will be checking the /race_info topic, which has a lap count, and an elapsed time for both agents. Finishing before the other agent means that for the same lap count you elapsed time is lower.</a:t>
            </a:r>
            <a:endParaRPr/>
          </a:p>
          <a:p>
            <a:pPr indent="0" lvl="0" marL="0" rtl="0" algn="l">
              <a:spcBef>
                <a:spcPts val="0"/>
              </a:spcBef>
              <a:spcAft>
                <a:spcPts val="0"/>
              </a:spcAft>
              <a:buNone/>
            </a:pPr>
            <a:r>
              <a:rPr lang="en"/>
              <a:t>We will do two rollouts for each bracket -&gt; switching the starting position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889d67c1b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89d67c1b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 as phase one submission)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889d67c1b4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889d67c1b4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889d67c1b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89d67c1b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89d67c1b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89d67c1b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89d67c1b4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89d67c1b4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Mok</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89d67c1b4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89d67c1b4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Billy… just say something about how we did sysid and stuff… this is sort of how we did it/why its good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889d67c1b4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89d67c1b4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Billy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889d67c1b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89d67c1b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87e9165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87e9165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889d67c1b4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89d67c1b4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89d67c1b4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89d67c1b4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889d67c1b4_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89d67c1b4_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889d67c1b4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89d67c1b4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mok</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889d67c1b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89d67c1b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889d67c1b4_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89d67c1b4_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Mok</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fc6c2dd7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fc6c2dd7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89d67c1b4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89d67c1b4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mok/billy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887e91653c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87e91653c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mok/billy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889d67c1b4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889d67c1b4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mok/billy</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889d67c1b4_8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89d67c1b4_8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Mok</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889d67c1b4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89d67c1b4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Mok</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889d67c1b4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89d67c1b4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889d67c1b4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89d67c1b4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889d67c1b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89d67c1b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939703792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939703792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939703792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939703792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Modena vs. Vandy… great overtake</a:t>
            </a:r>
            <a:endParaRPr/>
          </a:p>
          <a:p>
            <a:pPr indent="0" lvl="0" marL="0" rtl="0" algn="l">
              <a:spcBef>
                <a:spcPts val="0"/>
              </a:spcBef>
              <a:spcAft>
                <a:spcPts val="0"/>
              </a:spcAft>
              <a:buNone/>
            </a:pPr>
            <a:r>
              <a:rPr lang="en"/>
              <a:t>Modena advances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1545300" y="1664350"/>
            <a:ext cx="6053400" cy="93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300"/>
              <a:buFont typeface="Lato"/>
              <a:buNone/>
              <a:defRPr sz="3300">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2" name="Google Shape;12;p2"/>
          <p:cNvSpPr txBox="1"/>
          <p:nvPr>
            <p:ph idx="1" type="subTitle"/>
          </p:nvPr>
        </p:nvSpPr>
        <p:spPr>
          <a:xfrm>
            <a:off x="2117100" y="2602150"/>
            <a:ext cx="4909800" cy="458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2200"/>
              <a:buNone/>
              <a:defRPr>
                <a:solidFill>
                  <a:schemeClr val="lt1"/>
                </a:solidFill>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3" name="Google Shape;13;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4" name="Google Shape;14;p2"/>
          <p:cNvPicPr preferRelativeResize="0"/>
          <p:nvPr/>
        </p:nvPicPr>
        <p:blipFill>
          <a:blip r:embed="rId2">
            <a:alphaModFix amt="12000"/>
          </a:blip>
          <a:stretch>
            <a:fillRect/>
          </a:stretch>
        </p:blipFill>
        <p:spPr>
          <a:xfrm flipH="1" rot="-237100">
            <a:off x="-866881" y="197277"/>
            <a:ext cx="6777934" cy="5056346"/>
          </a:xfrm>
          <a:prstGeom prst="rect">
            <a:avLst/>
          </a:prstGeom>
          <a:noFill/>
          <a:ln>
            <a:noFill/>
          </a:ln>
          <a:effectLst>
            <a:outerShdw blurRad="285750" rotWithShape="0" algn="bl" dir="1740000" dist="114300">
              <a:srgbClr val="000000">
                <a:alpha val="55000"/>
              </a:srgbClr>
            </a:outerShdw>
          </a:effectLst>
        </p:spPr>
      </p:pic>
      <p:pic>
        <p:nvPicPr>
          <p:cNvPr id="15" name="Google Shape;15;p2"/>
          <p:cNvPicPr preferRelativeResize="0"/>
          <p:nvPr/>
        </p:nvPicPr>
        <p:blipFill>
          <a:blip r:embed="rId3">
            <a:alphaModFix/>
          </a:blip>
          <a:stretch>
            <a:fillRect/>
          </a:stretch>
        </p:blipFill>
        <p:spPr>
          <a:xfrm>
            <a:off x="81925" y="4525900"/>
            <a:ext cx="548699" cy="548699"/>
          </a:xfrm>
          <a:prstGeom prst="rect">
            <a:avLst/>
          </a:prstGeom>
          <a:noFill/>
          <a:ln>
            <a:noFill/>
          </a:ln>
        </p:spPr>
      </p:pic>
      <p:sp>
        <p:nvSpPr>
          <p:cNvPr id="16" name="Google Shape;16;p2"/>
          <p:cNvSpPr txBox="1"/>
          <p:nvPr>
            <p:ph idx="2" type="subTitle"/>
          </p:nvPr>
        </p:nvSpPr>
        <p:spPr>
          <a:xfrm>
            <a:off x="2642400" y="3060850"/>
            <a:ext cx="3859200" cy="458700"/>
          </a:xfrm>
          <a:prstGeom prst="rect">
            <a:avLst/>
          </a:prstGeom>
        </p:spPr>
        <p:txBody>
          <a:bodyPr anchorCtr="0" anchor="t" bIns="91425" lIns="91425" spcFirstLastPara="1" rIns="91425" wrap="square" tIns="91425">
            <a:noAutofit/>
          </a:bodyPr>
          <a:lstStyle>
            <a:lvl1pPr lvl="0">
              <a:spcBef>
                <a:spcPts val="0"/>
              </a:spcBef>
              <a:spcAft>
                <a:spcPts val="0"/>
              </a:spcAft>
              <a:buNone/>
              <a:defRPr sz="1700">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0" y="5045700"/>
            <a:ext cx="9144000" cy="97800"/>
          </a:xfrm>
          <a:prstGeom prst="rect">
            <a:avLst/>
          </a:prstGeom>
          <a:solidFill>
            <a:srgbClr val="968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8" name="Google Shape;58;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68300" lvl="0" marL="457200" algn="ctr">
              <a:spcBef>
                <a:spcPts val="0"/>
              </a:spcBef>
              <a:spcAft>
                <a:spcPts val="0"/>
              </a:spcAft>
              <a:buSzPts val="2200"/>
              <a:buChar char="●"/>
              <a:defRPr/>
            </a:lvl1pPr>
            <a:lvl2pPr indent="-342900" lvl="1" marL="914400" algn="ctr">
              <a:spcBef>
                <a:spcPts val="1600"/>
              </a:spcBef>
              <a:spcAft>
                <a:spcPts val="0"/>
              </a:spcAft>
              <a:buSzPts val="1800"/>
              <a:buChar char="○"/>
              <a:defRPr/>
            </a:lvl2pPr>
            <a:lvl3pPr indent="-342900" lvl="2" marL="1371600" algn="ctr">
              <a:spcBef>
                <a:spcPts val="1600"/>
              </a:spcBef>
              <a:spcAft>
                <a:spcPts val="0"/>
              </a:spcAft>
              <a:buSzPts val="1800"/>
              <a:buChar char="■"/>
              <a:defRPr/>
            </a:lvl3pPr>
            <a:lvl4pPr indent="-342900" lvl="3" marL="1828800" algn="ctr">
              <a:spcBef>
                <a:spcPts val="1600"/>
              </a:spcBef>
              <a:spcAft>
                <a:spcPts val="0"/>
              </a:spcAft>
              <a:buSzPts val="1800"/>
              <a:buChar char="●"/>
              <a:defRPr/>
            </a:lvl4pPr>
            <a:lvl5pPr indent="-342900" lvl="4" marL="2286000" algn="ctr">
              <a:spcBef>
                <a:spcPts val="1600"/>
              </a:spcBef>
              <a:spcAft>
                <a:spcPts val="0"/>
              </a:spcAft>
              <a:buSzPts val="1800"/>
              <a:buChar char="○"/>
              <a:defRPr/>
            </a:lvl5pPr>
            <a:lvl6pPr indent="-342900" lvl="5" marL="2743200" algn="ctr">
              <a:spcBef>
                <a:spcPts val="1600"/>
              </a:spcBef>
              <a:spcAft>
                <a:spcPts val="0"/>
              </a:spcAft>
              <a:buSzPts val="1800"/>
              <a:buChar char="■"/>
              <a:defRPr/>
            </a:lvl6pPr>
            <a:lvl7pPr indent="-342900" lvl="6" marL="3200400" algn="ctr">
              <a:spcBef>
                <a:spcPts val="1600"/>
              </a:spcBef>
              <a:spcAft>
                <a:spcPts val="0"/>
              </a:spcAft>
              <a:buSzPts val="1800"/>
              <a:buChar char="●"/>
              <a:defRPr/>
            </a:lvl7pPr>
            <a:lvl8pPr indent="-342900" lvl="7" marL="3657600" algn="ctr">
              <a:spcBef>
                <a:spcPts val="1600"/>
              </a:spcBef>
              <a:spcAft>
                <a:spcPts val="0"/>
              </a:spcAft>
              <a:buSzPts val="1800"/>
              <a:buChar char="○"/>
              <a:defRPr/>
            </a:lvl8pPr>
            <a:lvl9pPr indent="-342900" lvl="8" marL="4114800" algn="ctr">
              <a:spcBef>
                <a:spcPts val="1600"/>
              </a:spcBef>
              <a:spcAft>
                <a:spcPts val="1600"/>
              </a:spcAft>
              <a:buSzPts val="1800"/>
              <a:buChar char="■"/>
              <a:defRPr/>
            </a:lvl9pPr>
          </a:lstStyle>
          <a:p/>
        </p:txBody>
      </p:sp>
      <p:sp>
        <p:nvSpPr>
          <p:cNvPr id="59" name="Google Shape;59;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Font typeface="Lato"/>
              <a:buNone/>
              <a:defRPr b="0">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3"/>
          <p:cNvSpPr/>
          <p:nvPr/>
        </p:nvSpPr>
        <p:spPr>
          <a:xfrm>
            <a:off x="0" y="5045700"/>
            <a:ext cx="9144000" cy="97800"/>
          </a:xfrm>
          <a:prstGeom prst="rect">
            <a:avLst/>
          </a:prstGeom>
          <a:solidFill>
            <a:srgbClr val="7F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 name="Google Shape;21;p3"/>
          <p:cNvPicPr preferRelativeResize="0"/>
          <p:nvPr/>
        </p:nvPicPr>
        <p:blipFill>
          <a:blip r:embed="rId2">
            <a:alphaModFix amt="49000"/>
          </a:blip>
          <a:stretch>
            <a:fillRect/>
          </a:stretch>
        </p:blipFill>
        <p:spPr>
          <a:xfrm rot="6660492">
            <a:off x="117238" y="3894676"/>
            <a:ext cx="1200447" cy="1473022"/>
          </a:xfrm>
          <a:prstGeom prst="rect">
            <a:avLst/>
          </a:prstGeom>
          <a:noFill/>
          <a:ln>
            <a:noFill/>
          </a:ln>
        </p:spPr>
      </p:pic>
      <p:pic>
        <p:nvPicPr>
          <p:cNvPr id="22" name="Google Shape;22;p3"/>
          <p:cNvPicPr preferRelativeResize="0"/>
          <p:nvPr/>
        </p:nvPicPr>
        <p:blipFill>
          <a:blip r:embed="rId3">
            <a:alphaModFix/>
          </a:blip>
          <a:stretch>
            <a:fillRect/>
          </a:stretch>
        </p:blipFill>
        <p:spPr>
          <a:xfrm>
            <a:off x="468825" y="4468351"/>
            <a:ext cx="325700" cy="325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5045700"/>
            <a:ext cx="9144000" cy="97800"/>
          </a:xfrm>
          <a:prstGeom prst="rect">
            <a:avLst/>
          </a:prstGeom>
          <a:solidFill>
            <a:srgbClr val="7F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6" name="Google Shape;26;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68300" lvl="0" marL="457200">
              <a:spcBef>
                <a:spcPts val="0"/>
              </a:spcBef>
              <a:spcAft>
                <a:spcPts val="0"/>
              </a:spcAft>
              <a:buClr>
                <a:schemeClr val="accent1"/>
              </a:buClr>
              <a:buSzPts val="2200"/>
              <a:buFont typeface="Montserrat"/>
              <a:buChar char="●"/>
              <a:defRPr>
                <a:solidFill>
                  <a:schemeClr val="accent1"/>
                </a:solidFill>
                <a:latin typeface="Montserrat"/>
                <a:ea typeface="Montserrat"/>
                <a:cs typeface="Montserrat"/>
                <a:sym typeface="Montserrat"/>
              </a:defRPr>
            </a:lvl1pPr>
            <a:lvl2pPr indent="-342900" lvl="1" marL="914400">
              <a:spcBef>
                <a:spcPts val="1600"/>
              </a:spcBef>
              <a:spcAft>
                <a:spcPts val="0"/>
              </a:spcAft>
              <a:buClr>
                <a:schemeClr val="accent1"/>
              </a:buClr>
              <a:buSzPts val="1800"/>
              <a:buFont typeface="Montserrat"/>
              <a:buChar char="○"/>
              <a:defRPr>
                <a:solidFill>
                  <a:schemeClr val="accent1"/>
                </a:solidFill>
                <a:latin typeface="Montserrat"/>
                <a:ea typeface="Montserrat"/>
                <a:cs typeface="Montserrat"/>
                <a:sym typeface="Montserrat"/>
              </a:defRPr>
            </a:lvl2pPr>
            <a:lvl3pPr indent="-342900" lvl="2" marL="1371600">
              <a:spcBef>
                <a:spcPts val="1600"/>
              </a:spcBef>
              <a:spcAft>
                <a:spcPts val="0"/>
              </a:spcAft>
              <a:buClr>
                <a:schemeClr val="accent1"/>
              </a:buClr>
              <a:buSzPts val="1800"/>
              <a:buFont typeface="Montserrat"/>
              <a:buChar char="■"/>
              <a:defRPr>
                <a:solidFill>
                  <a:schemeClr val="accent1"/>
                </a:solidFill>
                <a:latin typeface="Montserrat"/>
                <a:ea typeface="Montserrat"/>
                <a:cs typeface="Montserrat"/>
                <a:sym typeface="Montserrat"/>
              </a:defRPr>
            </a:lvl3pPr>
            <a:lvl4pPr indent="-342900" lvl="3" marL="1828800">
              <a:spcBef>
                <a:spcPts val="1600"/>
              </a:spcBef>
              <a:spcAft>
                <a:spcPts val="0"/>
              </a:spcAft>
              <a:buClr>
                <a:schemeClr val="accent1"/>
              </a:buClr>
              <a:buSzPts val="1800"/>
              <a:buFont typeface="Montserrat"/>
              <a:buChar char="●"/>
              <a:defRPr>
                <a:solidFill>
                  <a:schemeClr val="accent1"/>
                </a:solidFill>
                <a:latin typeface="Montserrat"/>
                <a:ea typeface="Montserrat"/>
                <a:cs typeface="Montserrat"/>
                <a:sym typeface="Montserrat"/>
              </a:defRPr>
            </a:lvl4pPr>
            <a:lvl5pPr indent="-342900" lvl="4" marL="2286000">
              <a:spcBef>
                <a:spcPts val="1600"/>
              </a:spcBef>
              <a:spcAft>
                <a:spcPts val="0"/>
              </a:spcAft>
              <a:buClr>
                <a:schemeClr val="accent1"/>
              </a:buClr>
              <a:buSzPts val="1800"/>
              <a:buFont typeface="Montserrat"/>
              <a:buChar char="○"/>
              <a:defRPr>
                <a:solidFill>
                  <a:schemeClr val="accent1"/>
                </a:solidFill>
                <a:latin typeface="Montserrat"/>
                <a:ea typeface="Montserrat"/>
                <a:cs typeface="Montserrat"/>
                <a:sym typeface="Montserrat"/>
              </a:defRPr>
            </a:lvl5pPr>
            <a:lvl6pPr indent="-342900" lvl="5" marL="2743200">
              <a:spcBef>
                <a:spcPts val="1600"/>
              </a:spcBef>
              <a:spcAft>
                <a:spcPts val="0"/>
              </a:spcAft>
              <a:buClr>
                <a:schemeClr val="accent1"/>
              </a:buClr>
              <a:buSzPts val="1800"/>
              <a:buFont typeface="Montserrat"/>
              <a:buChar char="■"/>
              <a:defRPr>
                <a:solidFill>
                  <a:schemeClr val="accent1"/>
                </a:solidFill>
                <a:latin typeface="Montserrat"/>
                <a:ea typeface="Montserrat"/>
                <a:cs typeface="Montserrat"/>
                <a:sym typeface="Montserrat"/>
              </a:defRPr>
            </a:lvl6pPr>
            <a:lvl7pPr indent="-342900" lvl="6" marL="3200400">
              <a:spcBef>
                <a:spcPts val="1600"/>
              </a:spcBef>
              <a:spcAft>
                <a:spcPts val="0"/>
              </a:spcAft>
              <a:buClr>
                <a:schemeClr val="accent1"/>
              </a:buClr>
              <a:buSzPts val="1800"/>
              <a:buFont typeface="Montserrat"/>
              <a:buChar char="●"/>
              <a:defRPr>
                <a:solidFill>
                  <a:schemeClr val="accent1"/>
                </a:solidFill>
                <a:latin typeface="Montserrat"/>
                <a:ea typeface="Montserrat"/>
                <a:cs typeface="Montserrat"/>
                <a:sym typeface="Montserrat"/>
              </a:defRPr>
            </a:lvl7pPr>
            <a:lvl8pPr indent="-342900" lvl="7" marL="3657600">
              <a:spcBef>
                <a:spcPts val="1600"/>
              </a:spcBef>
              <a:spcAft>
                <a:spcPts val="0"/>
              </a:spcAft>
              <a:buClr>
                <a:schemeClr val="accent1"/>
              </a:buClr>
              <a:buSzPts val="1800"/>
              <a:buFont typeface="Montserrat"/>
              <a:buChar char="○"/>
              <a:defRPr>
                <a:solidFill>
                  <a:schemeClr val="accent1"/>
                </a:solidFill>
                <a:latin typeface="Montserrat"/>
                <a:ea typeface="Montserrat"/>
                <a:cs typeface="Montserrat"/>
                <a:sym typeface="Montserrat"/>
              </a:defRPr>
            </a:lvl8pPr>
            <a:lvl9pPr indent="-342900" lvl="8" marL="4114800">
              <a:spcBef>
                <a:spcPts val="1600"/>
              </a:spcBef>
              <a:spcAft>
                <a:spcPts val="1600"/>
              </a:spcAft>
              <a:buClr>
                <a:schemeClr val="accent1"/>
              </a:buClr>
              <a:buSzPts val="1800"/>
              <a:buFont typeface="Montserrat"/>
              <a:buChar char="■"/>
              <a:defRPr>
                <a:solidFill>
                  <a:schemeClr val="accent1"/>
                </a:solidFill>
                <a:latin typeface="Montserrat"/>
                <a:ea typeface="Montserrat"/>
                <a:cs typeface="Montserrat"/>
                <a:sym typeface="Montserrat"/>
              </a:defRPr>
            </a:lvl9pPr>
          </a:lstStyle>
          <a:p/>
        </p:txBody>
      </p:sp>
      <p:sp>
        <p:nvSpPr>
          <p:cNvPr id="27" name="Google Shape;27;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8" name="Google Shape;28;p4"/>
          <p:cNvPicPr preferRelativeResize="0"/>
          <p:nvPr/>
        </p:nvPicPr>
        <p:blipFill>
          <a:blip r:embed="rId2">
            <a:alphaModFix amt="49000"/>
          </a:blip>
          <a:stretch>
            <a:fillRect/>
          </a:stretch>
        </p:blipFill>
        <p:spPr>
          <a:xfrm rot="6660492">
            <a:off x="117238" y="3894676"/>
            <a:ext cx="1200447" cy="1473022"/>
          </a:xfrm>
          <a:prstGeom prst="rect">
            <a:avLst/>
          </a:prstGeom>
          <a:noFill/>
          <a:ln>
            <a:noFill/>
          </a:ln>
        </p:spPr>
      </p:pic>
      <p:pic>
        <p:nvPicPr>
          <p:cNvPr id="29" name="Google Shape;29;p4"/>
          <p:cNvPicPr preferRelativeResize="0"/>
          <p:nvPr/>
        </p:nvPicPr>
        <p:blipFill>
          <a:blip r:embed="rId3">
            <a:alphaModFix/>
          </a:blip>
          <a:stretch>
            <a:fillRect/>
          </a:stretch>
        </p:blipFill>
        <p:spPr>
          <a:xfrm>
            <a:off x="468825" y="4468351"/>
            <a:ext cx="325700" cy="32567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2" name="Google Shape;3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7" name="Google Shape;37;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44" name="Google Shape;44;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25"/>
            <a:ext cx="4572000" cy="51435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68300" lvl="0" marL="457200">
              <a:spcBef>
                <a:spcPts val="0"/>
              </a:spcBef>
              <a:spcAft>
                <a:spcPts val="0"/>
              </a:spcAft>
              <a:buClr>
                <a:schemeClr val="lt1"/>
              </a:buClr>
              <a:buSzPts val="2200"/>
              <a:buChar char="●"/>
              <a:defRPr>
                <a:solidFill>
                  <a:schemeClr val="lt1"/>
                </a:solidFill>
              </a:defRPr>
            </a:lvl1pPr>
            <a:lvl2pPr indent="-342900" lvl="1" marL="914400">
              <a:spcBef>
                <a:spcPts val="1600"/>
              </a:spcBef>
              <a:spcAft>
                <a:spcPts val="0"/>
              </a:spcAft>
              <a:buClr>
                <a:schemeClr val="lt1"/>
              </a:buClr>
              <a:buSzPts val="1800"/>
              <a:buChar char="○"/>
              <a:defRPr>
                <a:solidFill>
                  <a:schemeClr val="lt1"/>
                </a:solidFill>
              </a:defRPr>
            </a:lvl2pPr>
            <a:lvl3pPr indent="-342900" lvl="2" marL="1371600">
              <a:spcBef>
                <a:spcPts val="1600"/>
              </a:spcBef>
              <a:spcAft>
                <a:spcPts val="0"/>
              </a:spcAft>
              <a:buClr>
                <a:schemeClr val="lt1"/>
              </a:buClr>
              <a:buSzPts val="1800"/>
              <a:buChar char="■"/>
              <a:defRPr>
                <a:solidFill>
                  <a:schemeClr val="lt1"/>
                </a:solidFill>
              </a:defRPr>
            </a:lvl3pPr>
            <a:lvl4pPr indent="-342900" lvl="3" marL="1828800">
              <a:spcBef>
                <a:spcPts val="1600"/>
              </a:spcBef>
              <a:spcAft>
                <a:spcPts val="0"/>
              </a:spcAft>
              <a:buClr>
                <a:schemeClr val="lt1"/>
              </a:buClr>
              <a:buSzPts val="1800"/>
              <a:buChar char="●"/>
              <a:defRPr>
                <a:solidFill>
                  <a:schemeClr val="lt1"/>
                </a:solidFill>
              </a:defRPr>
            </a:lvl4pPr>
            <a:lvl5pPr indent="-342900" lvl="4" marL="2286000">
              <a:spcBef>
                <a:spcPts val="1600"/>
              </a:spcBef>
              <a:spcAft>
                <a:spcPts val="0"/>
              </a:spcAft>
              <a:buClr>
                <a:schemeClr val="lt1"/>
              </a:buClr>
              <a:buSzPts val="1800"/>
              <a:buChar char="○"/>
              <a:defRPr>
                <a:solidFill>
                  <a:schemeClr val="lt1"/>
                </a:solidFill>
              </a:defRPr>
            </a:lvl5pPr>
            <a:lvl6pPr indent="-342900" lvl="5" marL="2743200">
              <a:spcBef>
                <a:spcPts val="1600"/>
              </a:spcBef>
              <a:spcAft>
                <a:spcPts val="0"/>
              </a:spcAft>
              <a:buClr>
                <a:schemeClr val="lt1"/>
              </a:buClr>
              <a:buSzPts val="1800"/>
              <a:buChar char="■"/>
              <a:defRPr>
                <a:solidFill>
                  <a:schemeClr val="lt1"/>
                </a:solidFill>
              </a:defRPr>
            </a:lvl6pPr>
            <a:lvl7pPr indent="-342900" lvl="6" marL="3200400">
              <a:spcBef>
                <a:spcPts val="1600"/>
              </a:spcBef>
              <a:spcAft>
                <a:spcPts val="0"/>
              </a:spcAft>
              <a:buClr>
                <a:schemeClr val="lt1"/>
              </a:buClr>
              <a:buSzPts val="1800"/>
              <a:buChar char="●"/>
              <a:defRPr>
                <a:solidFill>
                  <a:schemeClr val="lt1"/>
                </a:solidFill>
              </a:defRPr>
            </a:lvl7pPr>
            <a:lvl8pPr indent="-342900" lvl="7" marL="3657600">
              <a:spcBef>
                <a:spcPts val="1600"/>
              </a:spcBef>
              <a:spcAft>
                <a:spcPts val="0"/>
              </a:spcAft>
              <a:buClr>
                <a:schemeClr val="lt1"/>
              </a:buClr>
              <a:buSzPts val="1800"/>
              <a:buChar char="○"/>
              <a:defRPr>
                <a:solidFill>
                  <a:schemeClr val="lt1"/>
                </a:solidFill>
              </a:defRPr>
            </a:lvl8pPr>
            <a:lvl9pPr indent="-342900" lvl="8" marL="4114800">
              <a:spcBef>
                <a:spcPts val="1600"/>
              </a:spcBef>
              <a:spcAft>
                <a:spcPts val="1600"/>
              </a:spcAft>
              <a:buClr>
                <a:schemeClr val="lt1"/>
              </a:buClr>
              <a:buSzPts val="1800"/>
              <a:buChar char="■"/>
              <a:defRPr>
                <a:solidFill>
                  <a:schemeClr val="lt1"/>
                </a:solidFill>
              </a:defRPr>
            </a:lvl9pPr>
          </a:lstStyle>
          <a:p/>
        </p:txBody>
      </p:sp>
      <p:sp>
        <p:nvSpPr>
          <p:cNvPr id="51" name="Google Shape;51;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200"/>
              <a:buNone/>
              <a:defRPr/>
            </a:lvl1pPr>
          </a:lstStyle>
          <a:p/>
        </p:txBody>
      </p:sp>
      <p:sp>
        <p:nvSpPr>
          <p:cNvPr id="54" name="Google Shape;54;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783F04"/>
              </a:buClr>
              <a:buSzPts val="3200"/>
              <a:buFont typeface="Lato"/>
              <a:buNone/>
              <a:defRPr b="1" sz="3200">
                <a:solidFill>
                  <a:srgbClr val="783F04"/>
                </a:solidFill>
                <a:latin typeface="Lato"/>
                <a:ea typeface="Lato"/>
                <a:cs typeface="Lato"/>
                <a:sym typeface="Lato"/>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68300" lvl="0" marL="457200">
              <a:lnSpc>
                <a:spcPct val="115000"/>
              </a:lnSpc>
              <a:spcBef>
                <a:spcPts val="0"/>
              </a:spcBef>
              <a:spcAft>
                <a:spcPts val="0"/>
              </a:spcAft>
              <a:buClr>
                <a:schemeClr val="dk2"/>
              </a:buClr>
              <a:buSzPts val="2200"/>
              <a:buFont typeface="Lato"/>
              <a:buChar char="●"/>
              <a:defRPr sz="2200">
                <a:solidFill>
                  <a:schemeClr val="dk2"/>
                </a:solidFill>
                <a:latin typeface="Lato"/>
                <a:ea typeface="Lato"/>
                <a:cs typeface="Lato"/>
                <a:sym typeface="Lato"/>
              </a:defRPr>
            </a:lvl1pPr>
            <a:lvl2pPr indent="-342900" lvl="1" marL="914400">
              <a:lnSpc>
                <a:spcPct val="115000"/>
              </a:lnSpc>
              <a:spcBef>
                <a:spcPts val="1600"/>
              </a:spcBef>
              <a:spcAft>
                <a:spcPts val="0"/>
              </a:spcAft>
              <a:buClr>
                <a:schemeClr val="dk2"/>
              </a:buClr>
              <a:buSzPts val="1800"/>
              <a:buFont typeface="Lato"/>
              <a:buChar char="○"/>
              <a:defRPr sz="1800">
                <a:solidFill>
                  <a:schemeClr val="dk2"/>
                </a:solidFill>
                <a:latin typeface="Lato"/>
                <a:ea typeface="Lato"/>
                <a:cs typeface="Lato"/>
                <a:sym typeface="Lato"/>
              </a:defRPr>
            </a:lvl2pPr>
            <a:lvl3pPr indent="-342900" lvl="2" marL="1371600">
              <a:lnSpc>
                <a:spcPct val="115000"/>
              </a:lnSpc>
              <a:spcBef>
                <a:spcPts val="1600"/>
              </a:spcBef>
              <a:spcAft>
                <a:spcPts val="0"/>
              </a:spcAft>
              <a:buClr>
                <a:schemeClr val="dk2"/>
              </a:buClr>
              <a:buSzPts val="1800"/>
              <a:buFont typeface="Lato"/>
              <a:buChar char="■"/>
              <a:defRPr sz="1800">
                <a:solidFill>
                  <a:schemeClr val="dk2"/>
                </a:solidFill>
                <a:latin typeface="Lato"/>
                <a:ea typeface="Lato"/>
                <a:cs typeface="Lato"/>
                <a:sym typeface="Lato"/>
              </a:defRPr>
            </a:lvl3pPr>
            <a:lvl4pPr indent="-342900" lvl="3" marL="1828800">
              <a:lnSpc>
                <a:spcPct val="115000"/>
              </a:lnSpc>
              <a:spcBef>
                <a:spcPts val="1600"/>
              </a:spcBef>
              <a:spcAft>
                <a:spcPts val="0"/>
              </a:spcAft>
              <a:buClr>
                <a:schemeClr val="dk2"/>
              </a:buClr>
              <a:buSzPts val="1800"/>
              <a:buFont typeface="Lato"/>
              <a:buChar char="●"/>
              <a:defRPr sz="1800">
                <a:solidFill>
                  <a:schemeClr val="dk2"/>
                </a:solidFill>
                <a:latin typeface="Lato"/>
                <a:ea typeface="Lato"/>
                <a:cs typeface="Lato"/>
                <a:sym typeface="Lato"/>
              </a:defRPr>
            </a:lvl4pPr>
            <a:lvl5pPr indent="-342900" lvl="4" marL="2286000">
              <a:lnSpc>
                <a:spcPct val="115000"/>
              </a:lnSpc>
              <a:spcBef>
                <a:spcPts val="1600"/>
              </a:spcBef>
              <a:spcAft>
                <a:spcPts val="0"/>
              </a:spcAft>
              <a:buClr>
                <a:schemeClr val="dk2"/>
              </a:buClr>
              <a:buSzPts val="1800"/>
              <a:buFont typeface="Lato"/>
              <a:buChar char="○"/>
              <a:defRPr sz="1800">
                <a:solidFill>
                  <a:schemeClr val="dk2"/>
                </a:solidFill>
                <a:latin typeface="Lato"/>
                <a:ea typeface="Lato"/>
                <a:cs typeface="Lato"/>
                <a:sym typeface="Lato"/>
              </a:defRPr>
            </a:lvl5pPr>
            <a:lvl6pPr indent="-342900" lvl="5" marL="2743200">
              <a:lnSpc>
                <a:spcPct val="115000"/>
              </a:lnSpc>
              <a:spcBef>
                <a:spcPts val="1600"/>
              </a:spcBef>
              <a:spcAft>
                <a:spcPts val="0"/>
              </a:spcAft>
              <a:buClr>
                <a:schemeClr val="dk2"/>
              </a:buClr>
              <a:buSzPts val="1800"/>
              <a:buFont typeface="Lato"/>
              <a:buChar char="■"/>
              <a:defRPr sz="1800">
                <a:solidFill>
                  <a:schemeClr val="dk2"/>
                </a:solidFill>
                <a:latin typeface="Lato"/>
                <a:ea typeface="Lato"/>
                <a:cs typeface="Lato"/>
                <a:sym typeface="Lato"/>
              </a:defRPr>
            </a:lvl6pPr>
            <a:lvl7pPr indent="-342900" lvl="6" marL="3200400">
              <a:lnSpc>
                <a:spcPct val="115000"/>
              </a:lnSpc>
              <a:spcBef>
                <a:spcPts val="1600"/>
              </a:spcBef>
              <a:spcAft>
                <a:spcPts val="0"/>
              </a:spcAft>
              <a:buClr>
                <a:schemeClr val="dk2"/>
              </a:buClr>
              <a:buSzPts val="1800"/>
              <a:buFont typeface="Lato"/>
              <a:buChar char="●"/>
              <a:defRPr sz="1800">
                <a:solidFill>
                  <a:schemeClr val="dk2"/>
                </a:solidFill>
                <a:latin typeface="Lato"/>
                <a:ea typeface="Lato"/>
                <a:cs typeface="Lato"/>
                <a:sym typeface="Lato"/>
              </a:defRPr>
            </a:lvl7pPr>
            <a:lvl8pPr indent="-342900" lvl="7" marL="3657600">
              <a:lnSpc>
                <a:spcPct val="115000"/>
              </a:lnSpc>
              <a:spcBef>
                <a:spcPts val="1600"/>
              </a:spcBef>
              <a:spcAft>
                <a:spcPts val="0"/>
              </a:spcAft>
              <a:buClr>
                <a:schemeClr val="dk2"/>
              </a:buClr>
              <a:buSzPts val="1800"/>
              <a:buFont typeface="Lato"/>
              <a:buChar char="○"/>
              <a:defRPr sz="1800">
                <a:solidFill>
                  <a:schemeClr val="dk2"/>
                </a:solidFill>
                <a:latin typeface="Lato"/>
                <a:ea typeface="Lato"/>
                <a:cs typeface="Lato"/>
                <a:sym typeface="Lato"/>
              </a:defRPr>
            </a:lvl8pPr>
            <a:lvl9pPr indent="-342900" lvl="8" marL="4114800">
              <a:lnSpc>
                <a:spcPct val="115000"/>
              </a:lnSpc>
              <a:spcBef>
                <a:spcPts val="1600"/>
              </a:spcBef>
              <a:spcAft>
                <a:spcPts val="1600"/>
              </a:spcAft>
              <a:buClr>
                <a:schemeClr val="dk2"/>
              </a:buClr>
              <a:buSzPts val="1800"/>
              <a:buFont typeface="Lato"/>
              <a:buChar char="■"/>
              <a:defRPr sz="1800">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iros2020.f1tenth.org/" TargetMode="External"/><Relationship Id="rId4" Type="http://schemas.openxmlformats.org/officeDocument/2006/relationships/hyperlink" Target="https://iros2020.f1tenth.org/" TargetMode="External"/><Relationship Id="rId5" Type="http://schemas.openxmlformats.org/officeDocument/2006/relationships/hyperlink" Target="https://iros2020.f1tenth.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iros2020.f1tenth.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iros2020.f1tenth.org/" TargetMode="External"/><Relationship Id="rId4" Type="http://schemas.openxmlformats.org/officeDocument/2006/relationships/hyperlink" Target="https://forms.gle/CecKPHz6KtYBtG9d7"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iros2020.f1tenth.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join.slack.com/t/f1tenth-teams/shared_invite/enQtMzc3ODU2ODM1NzE3LTBjMmVkMzZjZTJiNWUzZDFhZTJiODgzMjg0MTA1MDAxZTUxMzkwMDRhNTM2NzdjNDc5MTk5YTc5YmNhNTdhMT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iros2020.f1tenth.org/" TargetMode="External"/><Relationship Id="rId4" Type="http://schemas.openxmlformats.org/officeDocument/2006/relationships/hyperlink" Target="https://twitch.com/f1tenth"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ww.youtube.com/watch?v=8q0lZssbEI4" TargetMode="External"/><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github.com/f1tenth/f1tenth_gym_ro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docs.google.com/document/d/1XOC3AQzqjezTwQeF7hDRF2Z49TIg-dn12xCkKPwGLYg/edi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gohQ5SSTkXs" TargetMode="External"/><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youtube.com/watch?v=7Yat9FZzE4g" TargetMode="Externa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youtube.com/watch?v=O9TuKFaBy9A" TargetMode="External"/><Relationship Id="rId4" Type="http://schemas.openxmlformats.org/officeDocument/2006/relationships/image" Target="../media/image1.jpg"/><Relationship Id="rId5" Type="http://schemas.openxmlformats.org/officeDocument/2006/relationships/hyperlink" Target="http://www.youtube.com/watch?v=zNLWS1i7RfI" TargetMode="External"/><Relationship Id="rId6"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youtube.com/watch?v=tMPkm9OuxaY" TargetMode="Externa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969750" y="1494500"/>
            <a:ext cx="7204500" cy="93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F1TENTH @ </a:t>
            </a:r>
            <a:r>
              <a:rPr lang="en"/>
              <a:t>IROS</a:t>
            </a:r>
            <a:r>
              <a:rPr lang="en" sz="3300"/>
              <a:t>2020 Orientation</a:t>
            </a:r>
            <a:endParaRPr sz="3300"/>
          </a:p>
        </p:txBody>
      </p:sp>
      <p:sp>
        <p:nvSpPr>
          <p:cNvPr id="67" name="Google Shape;67;p13"/>
          <p:cNvSpPr txBox="1"/>
          <p:nvPr>
            <p:ph idx="1" type="subTitle"/>
          </p:nvPr>
        </p:nvSpPr>
        <p:spPr>
          <a:xfrm>
            <a:off x="3087450" y="2865975"/>
            <a:ext cx="2969100" cy="4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September 2, 2020</a:t>
            </a:r>
            <a:endParaRPr b="0" sz="1700">
              <a:latin typeface="Lato"/>
              <a:ea typeface="Lato"/>
              <a:cs typeface="Lato"/>
              <a:sym typeface="Lato"/>
            </a:endParaRPr>
          </a:p>
        </p:txBody>
      </p:sp>
      <p:sp>
        <p:nvSpPr>
          <p:cNvPr id="68" name="Google Shape;68;p13"/>
          <p:cNvSpPr txBox="1"/>
          <p:nvPr>
            <p:ph idx="1" type="subTitle"/>
          </p:nvPr>
        </p:nvSpPr>
        <p:spPr>
          <a:xfrm>
            <a:off x="3102900" y="2375775"/>
            <a:ext cx="2938200" cy="49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latin typeface="Lato"/>
                <a:ea typeface="Lato"/>
                <a:cs typeface="Lato"/>
                <a:sym typeface="Lato"/>
              </a:rPr>
              <a:t>F1TENTH Team</a:t>
            </a:r>
            <a:endParaRPr b="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4" name="Shape 124"/>
        <p:cNvGrpSpPr/>
        <p:nvPr/>
      </p:nvGrpSpPr>
      <p:grpSpPr>
        <a:xfrm>
          <a:off x="0" y="0"/>
          <a:ext cx="0" cy="0"/>
          <a:chOff x="0" y="0"/>
          <a:chExt cx="0" cy="0"/>
        </a:xfrm>
      </p:grpSpPr>
      <p:sp>
        <p:nvSpPr>
          <p:cNvPr id="125" name="Google Shape;125;p22"/>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Event Logistics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9" name="Shape 129"/>
        <p:cNvGrpSpPr/>
        <p:nvPr/>
      </p:nvGrpSpPr>
      <p:grpSpPr>
        <a:xfrm>
          <a:off x="0" y="0"/>
          <a:ext cx="0" cy="0"/>
          <a:chOff x="0" y="0"/>
          <a:chExt cx="0" cy="0"/>
        </a:xfrm>
      </p:grpSpPr>
      <p:sp>
        <p:nvSpPr>
          <p:cNvPr id="130" name="Google Shape;130;p23"/>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Schedule</a:t>
            </a:r>
            <a:endParaRPr/>
          </a:p>
        </p:txBody>
      </p:sp>
      <p:sp>
        <p:nvSpPr>
          <p:cNvPr id="131" name="Google Shape;131;p2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132" name="Google Shape;132;p23"/>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33" name="Google Shape;133;p23"/>
          <p:cNvPicPr preferRelativeResize="0"/>
          <p:nvPr/>
        </p:nvPicPr>
        <p:blipFill>
          <a:blip r:embed="rId3">
            <a:alphaModFix/>
          </a:blip>
          <a:stretch>
            <a:fillRect/>
          </a:stretch>
        </p:blipFill>
        <p:spPr>
          <a:xfrm>
            <a:off x="4872038" y="0"/>
            <a:ext cx="3971925"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Phases Overview</a:t>
            </a:r>
            <a:endParaRPr/>
          </a:p>
        </p:txBody>
      </p:sp>
      <p:sp>
        <p:nvSpPr>
          <p:cNvPr id="139" name="Google Shape;13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24292E"/>
              </a:buClr>
              <a:buSzPts val="2200"/>
              <a:buFont typeface="Montserrat"/>
              <a:buAutoNum type="arabicPeriod"/>
            </a:pPr>
            <a:r>
              <a:rPr lang="en">
                <a:solidFill>
                  <a:srgbClr val="24292E"/>
                </a:solidFill>
                <a:highlight>
                  <a:srgbClr val="FFFFFF"/>
                </a:highlight>
                <a:latin typeface="Montserrat"/>
                <a:ea typeface="Montserrat"/>
                <a:cs typeface="Montserrat"/>
                <a:sym typeface="Montserrat"/>
              </a:rPr>
              <a:t>Qualifying (single agent)</a:t>
            </a:r>
            <a:endParaRPr>
              <a:solidFill>
                <a:srgbClr val="24292E"/>
              </a:solidFill>
              <a:highlight>
                <a:srgbClr val="FFFFFF"/>
              </a:highlight>
              <a:latin typeface="Montserrat"/>
              <a:ea typeface="Montserrat"/>
              <a:cs typeface="Montserrat"/>
              <a:sym typeface="Montserrat"/>
            </a:endParaRPr>
          </a:p>
          <a:p>
            <a:pPr indent="-368300" lvl="1" marL="914400" rtl="0" algn="l">
              <a:spcBef>
                <a:spcPts val="0"/>
              </a:spcBef>
              <a:spcAft>
                <a:spcPts val="0"/>
              </a:spcAft>
              <a:buClr>
                <a:srgbClr val="24292E"/>
              </a:buClr>
              <a:buSzPts val="2200"/>
              <a:buFont typeface="Montserrat"/>
              <a:buAutoNum type="alphaLcPeriod"/>
            </a:pPr>
            <a:r>
              <a:rPr lang="en" sz="2200">
                <a:solidFill>
                  <a:srgbClr val="24292E"/>
                </a:solidFill>
                <a:highlight>
                  <a:srgbClr val="FFFFFF"/>
                </a:highlight>
                <a:latin typeface="Montserrat"/>
                <a:ea typeface="Montserrat"/>
                <a:cs typeface="Montserrat"/>
                <a:sym typeface="Montserrat"/>
              </a:rPr>
              <a:t>Timed trials without obstacles</a:t>
            </a:r>
            <a:endParaRPr sz="2200">
              <a:solidFill>
                <a:srgbClr val="24292E"/>
              </a:solidFill>
              <a:highlight>
                <a:srgbClr val="FFFFFF"/>
              </a:highlight>
              <a:latin typeface="Montserrat"/>
              <a:ea typeface="Montserrat"/>
              <a:cs typeface="Montserrat"/>
              <a:sym typeface="Montserrat"/>
            </a:endParaRPr>
          </a:p>
          <a:p>
            <a:pPr indent="-368300" lvl="1" marL="914400" rtl="0" algn="l">
              <a:spcBef>
                <a:spcPts val="0"/>
              </a:spcBef>
              <a:spcAft>
                <a:spcPts val="0"/>
              </a:spcAft>
              <a:buClr>
                <a:srgbClr val="24292E"/>
              </a:buClr>
              <a:buSzPts val="2200"/>
              <a:buFont typeface="Montserrat"/>
              <a:buAutoNum type="alphaLcPeriod"/>
            </a:pPr>
            <a:r>
              <a:rPr lang="en" sz="2200">
                <a:solidFill>
                  <a:srgbClr val="24292E"/>
                </a:solidFill>
                <a:highlight>
                  <a:srgbClr val="FFFFFF"/>
                </a:highlight>
                <a:latin typeface="Montserrat"/>
                <a:ea typeface="Montserrat"/>
                <a:cs typeface="Montserrat"/>
                <a:sym typeface="Montserrat"/>
              </a:rPr>
              <a:t>Obstacle avoidance test</a:t>
            </a:r>
            <a:endParaRPr sz="2200">
              <a:solidFill>
                <a:srgbClr val="24292E"/>
              </a:solidFill>
              <a:highlight>
                <a:srgbClr val="FFFFFF"/>
              </a:highlight>
              <a:latin typeface="Montserrat"/>
              <a:ea typeface="Montserrat"/>
              <a:cs typeface="Montserrat"/>
              <a:sym typeface="Montserrat"/>
            </a:endParaRPr>
          </a:p>
          <a:p>
            <a:pPr indent="-368300" lvl="2" marL="1371600" rtl="0" algn="l">
              <a:spcBef>
                <a:spcPts val="0"/>
              </a:spcBef>
              <a:spcAft>
                <a:spcPts val="0"/>
              </a:spcAft>
              <a:buClr>
                <a:srgbClr val="24292E"/>
              </a:buClr>
              <a:buSzPts val="2200"/>
              <a:buFont typeface="Montserrat"/>
              <a:buChar char="■"/>
            </a:pPr>
            <a:r>
              <a:rPr lang="en" sz="2200">
                <a:solidFill>
                  <a:srgbClr val="24292E"/>
                </a:solidFill>
                <a:highlight>
                  <a:srgbClr val="FFFFFF"/>
                </a:highlight>
                <a:latin typeface="Montserrat"/>
                <a:ea typeface="Montserrat"/>
                <a:cs typeface="Montserrat"/>
                <a:sym typeface="Montserrat"/>
              </a:rPr>
              <a:t>Must pass in order to move to Grand Prix Phase</a:t>
            </a:r>
            <a:endParaRPr sz="2200">
              <a:solidFill>
                <a:srgbClr val="24292E"/>
              </a:solidFill>
              <a:highlight>
                <a:srgbClr val="FFFFFF"/>
              </a:highlight>
              <a:latin typeface="Montserrat"/>
              <a:ea typeface="Montserrat"/>
              <a:cs typeface="Montserrat"/>
              <a:sym typeface="Montserrat"/>
            </a:endParaRPr>
          </a:p>
          <a:p>
            <a:pPr indent="-368300" lvl="0" marL="457200" rtl="0" algn="l">
              <a:spcBef>
                <a:spcPts val="1000"/>
              </a:spcBef>
              <a:spcAft>
                <a:spcPts val="0"/>
              </a:spcAft>
              <a:buClr>
                <a:srgbClr val="24292E"/>
              </a:buClr>
              <a:buSzPts val="2200"/>
              <a:buFont typeface="Montserrat"/>
              <a:buAutoNum type="arabicPeriod"/>
            </a:pPr>
            <a:r>
              <a:rPr lang="en">
                <a:solidFill>
                  <a:srgbClr val="24292E"/>
                </a:solidFill>
                <a:highlight>
                  <a:srgbClr val="FFFFFF"/>
                </a:highlight>
                <a:latin typeface="Montserrat"/>
                <a:ea typeface="Montserrat"/>
                <a:cs typeface="Montserrat"/>
                <a:sym typeface="Montserrat"/>
              </a:rPr>
              <a:t>Grand Prix (multi agent)</a:t>
            </a:r>
            <a:endParaRPr>
              <a:solidFill>
                <a:srgbClr val="24292E"/>
              </a:solidFill>
              <a:highlight>
                <a:srgbClr val="FFFFFF"/>
              </a:highlight>
              <a:latin typeface="Montserrat"/>
              <a:ea typeface="Montserrat"/>
              <a:cs typeface="Montserrat"/>
              <a:sym typeface="Montserrat"/>
            </a:endParaRPr>
          </a:p>
          <a:p>
            <a:pPr indent="-368300" lvl="1" marL="914400" rtl="0" algn="l">
              <a:spcBef>
                <a:spcPts val="0"/>
              </a:spcBef>
              <a:spcAft>
                <a:spcPts val="0"/>
              </a:spcAft>
              <a:buClr>
                <a:srgbClr val="24292E"/>
              </a:buClr>
              <a:buSzPts val="2200"/>
              <a:buFont typeface="Montserrat"/>
              <a:buChar char="●"/>
            </a:pPr>
            <a:r>
              <a:rPr lang="en" sz="2200">
                <a:solidFill>
                  <a:srgbClr val="24292E"/>
                </a:solidFill>
                <a:highlight>
                  <a:srgbClr val="FFFFFF"/>
                </a:highlight>
                <a:latin typeface="Montserrat"/>
                <a:ea typeface="Montserrat"/>
                <a:cs typeface="Montserrat"/>
                <a:sym typeface="Montserrat"/>
              </a:rPr>
              <a:t>F</a:t>
            </a:r>
            <a:r>
              <a:rPr lang="en" sz="2200">
                <a:solidFill>
                  <a:srgbClr val="24292E"/>
                </a:solidFill>
                <a:highlight>
                  <a:srgbClr val="FFFFFF"/>
                </a:highlight>
                <a:latin typeface="Montserrat"/>
                <a:ea typeface="Montserrat"/>
                <a:cs typeface="Montserrat"/>
                <a:sym typeface="Montserrat"/>
              </a:rPr>
              <a:t>inish 2 laps before the other agent.</a:t>
            </a:r>
            <a:endParaRPr sz="2200">
              <a:solidFill>
                <a:srgbClr val="24292E"/>
              </a:solidFill>
              <a:highlight>
                <a:srgbClr val="FFFFFF"/>
              </a:highlight>
              <a:latin typeface="Montserrat"/>
              <a:ea typeface="Montserrat"/>
              <a:cs typeface="Montserrat"/>
              <a:sym typeface="Montserrat"/>
            </a:endParaRPr>
          </a:p>
          <a:p>
            <a:pPr indent="0" lvl="0" marL="0" rtl="0" algn="l">
              <a:spcBef>
                <a:spcPts val="1200"/>
              </a:spcBef>
              <a:spcAft>
                <a:spcPts val="0"/>
              </a:spcAft>
              <a:buNone/>
            </a:pPr>
            <a:r>
              <a:rPr lang="en">
                <a:solidFill>
                  <a:srgbClr val="24292E"/>
                </a:solidFill>
                <a:highlight>
                  <a:srgbClr val="FFFFFF"/>
                </a:highlight>
                <a:latin typeface="Montserrat"/>
                <a:ea typeface="Montserrat"/>
                <a:cs typeface="Montserrat"/>
                <a:sym typeface="Montserrat"/>
              </a:rPr>
              <a:t>Same map for both phases</a:t>
            </a:r>
            <a:endParaRPr sz="2200">
              <a:solidFill>
                <a:srgbClr val="24292E"/>
              </a:solidFill>
              <a:highlight>
                <a:srgbClr val="FFFFFF"/>
              </a:highlight>
              <a:latin typeface="Montserrat"/>
              <a:ea typeface="Montserrat"/>
              <a:cs typeface="Montserrat"/>
              <a:sym typeface="Montserrat"/>
            </a:endParaRPr>
          </a:p>
          <a:p>
            <a:pPr indent="0" lvl="0" marL="0" rtl="0" algn="l">
              <a:spcBef>
                <a:spcPts val="1200"/>
              </a:spcBef>
              <a:spcAft>
                <a:spcPts val="1600"/>
              </a:spcAft>
              <a:buNone/>
            </a:pPr>
            <a:r>
              <a:t/>
            </a:r>
            <a:endParaRPr>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Benchmark Overview</a:t>
            </a:r>
            <a:endParaRPr/>
          </a:p>
        </p:txBody>
      </p:sp>
      <p:sp>
        <p:nvSpPr>
          <p:cNvPr id="145" name="Google Shape;145;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24292E"/>
              </a:buClr>
              <a:buSzPts val="2200"/>
              <a:buAutoNum type="arabicPeriod"/>
            </a:pPr>
            <a:r>
              <a:rPr lang="en">
                <a:solidFill>
                  <a:srgbClr val="24292E"/>
                </a:solidFill>
                <a:highlight>
                  <a:srgbClr val="FFFFFF"/>
                </a:highlight>
              </a:rPr>
              <a:t>Benchmark 1 (Qualifying) is a single agent time trial without obstacle on the track. The objective is to achieve lower lap times.</a:t>
            </a:r>
            <a:endParaRPr>
              <a:solidFill>
                <a:srgbClr val="24292E"/>
              </a:solidFill>
              <a:highlight>
                <a:srgbClr val="FFFFFF"/>
              </a:highlight>
            </a:endParaRPr>
          </a:p>
          <a:p>
            <a:pPr indent="-368300" lvl="0" marL="457200" rtl="0" algn="l">
              <a:spcBef>
                <a:spcPts val="0"/>
              </a:spcBef>
              <a:spcAft>
                <a:spcPts val="0"/>
              </a:spcAft>
              <a:buClr>
                <a:srgbClr val="24292E"/>
              </a:buClr>
              <a:buSzPts val="2200"/>
              <a:buAutoNum type="arabicPeriod"/>
            </a:pPr>
            <a:r>
              <a:rPr lang="en">
                <a:solidFill>
                  <a:srgbClr val="24292E"/>
                </a:solidFill>
                <a:highlight>
                  <a:srgbClr val="FFFFFF"/>
                </a:highlight>
              </a:rPr>
              <a:t>Benchmark 2 is a single agent task with unknown obstacles in the map before hand. The objective is to finish laps without crashing.</a:t>
            </a:r>
            <a:endParaRPr>
              <a:solidFill>
                <a:srgbClr val="24292E"/>
              </a:solidFill>
              <a:highlight>
                <a:srgbClr val="FFFFFF"/>
              </a:highlight>
            </a:endParaRPr>
          </a:p>
          <a:p>
            <a:pPr indent="-298450" lvl="1" marL="914400" rtl="0" algn="l">
              <a:spcBef>
                <a:spcPts val="0"/>
              </a:spcBef>
              <a:spcAft>
                <a:spcPts val="0"/>
              </a:spcAft>
              <a:buClr>
                <a:srgbClr val="24292E"/>
              </a:buClr>
              <a:buSzPts val="1100"/>
              <a:buChar char="○"/>
            </a:pPr>
            <a:r>
              <a:rPr lang="en">
                <a:solidFill>
                  <a:srgbClr val="24292E"/>
                </a:solidFill>
                <a:highlight>
                  <a:srgbClr val="FFFFFF"/>
                </a:highlight>
              </a:rPr>
              <a:t>Must pass in order to move to Grand Prix Phase</a:t>
            </a:r>
            <a:endParaRPr>
              <a:solidFill>
                <a:srgbClr val="24292E"/>
              </a:solidFill>
              <a:highlight>
                <a:srgbClr val="FFFFFF"/>
              </a:highlight>
            </a:endParaRPr>
          </a:p>
          <a:p>
            <a:pPr indent="-368300" lvl="0" marL="457200" rtl="0" algn="l">
              <a:spcBef>
                <a:spcPts val="0"/>
              </a:spcBef>
              <a:spcAft>
                <a:spcPts val="0"/>
              </a:spcAft>
              <a:buClr>
                <a:srgbClr val="24292E"/>
              </a:buClr>
              <a:buSzPts val="2200"/>
              <a:buAutoNum type="arabicPeriod"/>
            </a:pPr>
            <a:r>
              <a:rPr lang="en">
                <a:solidFill>
                  <a:srgbClr val="24292E"/>
                </a:solidFill>
                <a:highlight>
                  <a:srgbClr val="FFFFFF"/>
                </a:highlight>
              </a:rPr>
              <a:t>Benchmark 3 is a task where two agents compete simultaneously on the same track. The objective is to finish a certain number of laps before the other agent.</a:t>
            </a:r>
            <a:endParaRPr>
              <a:solidFill>
                <a:srgbClr val="24292E"/>
              </a:solidFill>
              <a:highlight>
                <a:srgbClr val="FFFFFF"/>
              </a:highlight>
            </a:endParaRPr>
          </a:p>
          <a:p>
            <a:pPr indent="0" lvl="0" marL="0" rtl="0" algn="l">
              <a:spcBef>
                <a:spcPts val="12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 1: Qualifying</a:t>
            </a:r>
            <a:endParaRPr/>
          </a:p>
        </p:txBody>
      </p:sp>
      <p:sp>
        <p:nvSpPr>
          <p:cNvPr id="151" name="Google Shape;15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360"/>
              </a:spcBef>
              <a:spcAft>
                <a:spcPts val="0"/>
              </a:spcAft>
              <a:buClr>
                <a:schemeClr val="dk1"/>
              </a:buClr>
              <a:buSzPts val="1100"/>
              <a:buFont typeface="Arial"/>
              <a:buNone/>
            </a:pPr>
            <a:r>
              <a:rPr lang="en">
                <a:solidFill>
                  <a:srgbClr val="24292E"/>
                </a:solidFill>
                <a:latin typeface="Montserrat"/>
                <a:ea typeface="Montserrat"/>
                <a:cs typeface="Montserrat"/>
                <a:sym typeface="Montserrat"/>
              </a:rPr>
              <a:t>The same submission needs to be able to </a:t>
            </a:r>
            <a:endParaRPr>
              <a:solidFill>
                <a:srgbClr val="24292E"/>
              </a:solidFill>
              <a:latin typeface="Montserrat"/>
              <a:ea typeface="Montserrat"/>
              <a:cs typeface="Montserrat"/>
              <a:sym typeface="Montserrat"/>
            </a:endParaRPr>
          </a:p>
          <a:p>
            <a:pPr indent="-368300" lvl="0" marL="457200" rtl="0" algn="just">
              <a:lnSpc>
                <a:spcPct val="100000"/>
              </a:lnSpc>
              <a:spcBef>
                <a:spcPts val="360"/>
              </a:spcBef>
              <a:spcAft>
                <a:spcPts val="0"/>
              </a:spcAft>
              <a:buClr>
                <a:srgbClr val="24292E"/>
              </a:buClr>
              <a:buSzPts val="2200"/>
              <a:buFont typeface="Montserrat"/>
              <a:buAutoNum type="alphaLcPeriod"/>
            </a:pPr>
            <a:r>
              <a:rPr lang="en">
                <a:solidFill>
                  <a:srgbClr val="24292E"/>
                </a:solidFill>
                <a:latin typeface="Montserrat"/>
                <a:ea typeface="Montserrat"/>
                <a:cs typeface="Montserrat"/>
                <a:sym typeface="Montserrat"/>
              </a:rPr>
              <a:t>compete in a timed trial on the map without any obstacles, and </a:t>
            </a:r>
            <a:endParaRPr>
              <a:solidFill>
                <a:srgbClr val="24292E"/>
              </a:solidFill>
              <a:latin typeface="Montserrat"/>
              <a:ea typeface="Montserrat"/>
              <a:cs typeface="Montserrat"/>
              <a:sym typeface="Montserrat"/>
            </a:endParaRPr>
          </a:p>
          <a:p>
            <a:pPr indent="-368300" lvl="0" marL="457200" rtl="0" algn="just">
              <a:lnSpc>
                <a:spcPct val="100000"/>
              </a:lnSpc>
              <a:spcBef>
                <a:spcPts val="360"/>
              </a:spcBef>
              <a:spcAft>
                <a:spcPts val="0"/>
              </a:spcAft>
              <a:buClr>
                <a:srgbClr val="24292E"/>
              </a:buClr>
              <a:buSzPts val="2200"/>
              <a:buFont typeface="Montserrat"/>
              <a:buAutoNum type="alphaLcPeriod"/>
            </a:pPr>
            <a:r>
              <a:rPr lang="en">
                <a:solidFill>
                  <a:srgbClr val="24292E"/>
                </a:solidFill>
                <a:latin typeface="Montserrat"/>
                <a:ea typeface="Montserrat"/>
                <a:cs typeface="Montserrat"/>
                <a:sym typeface="Montserrat"/>
              </a:rPr>
              <a:t>finish the laps without collision in the same map with obstacles that are </a:t>
            </a:r>
            <a:r>
              <a:rPr b="1" lang="en">
                <a:solidFill>
                  <a:srgbClr val="24292E"/>
                </a:solidFill>
                <a:latin typeface="Montserrat"/>
                <a:ea typeface="Montserrat"/>
                <a:cs typeface="Montserrat"/>
                <a:sym typeface="Montserrat"/>
              </a:rPr>
              <a:t>unknown prior to run time</a:t>
            </a:r>
            <a:r>
              <a:rPr lang="en">
                <a:solidFill>
                  <a:srgbClr val="24292E"/>
                </a:solidFill>
                <a:latin typeface="Montserrat"/>
                <a:ea typeface="Montserrat"/>
                <a:cs typeface="Montserrat"/>
                <a:sym typeface="Montserrat"/>
              </a:rPr>
              <a:t>. </a:t>
            </a:r>
            <a:endParaRPr>
              <a:solidFill>
                <a:srgbClr val="24292E"/>
              </a:solidFill>
              <a:latin typeface="Montserrat"/>
              <a:ea typeface="Montserrat"/>
              <a:cs typeface="Montserrat"/>
              <a:sym typeface="Montserrat"/>
            </a:endParaRPr>
          </a:p>
          <a:p>
            <a:pPr indent="0" lvl="0" marL="0" rtl="0" algn="just">
              <a:lnSpc>
                <a:spcPct val="100000"/>
              </a:lnSpc>
              <a:spcBef>
                <a:spcPts val="1000"/>
              </a:spcBef>
              <a:spcAft>
                <a:spcPts val="0"/>
              </a:spcAft>
              <a:buNone/>
            </a:pPr>
            <a:r>
              <a:rPr lang="en">
                <a:solidFill>
                  <a:srgbClr val="24292E"/>
                </a:solidFill>
                <a:latin typeface="Montserrat"/>
                <a:ea typeface="Montserrat"/>
                <a:cs typeface="Montserrat"/>
                <a:sym typeface="Montserrat"/>
              </a:rPr>
              <a:t>A live leaderboard will be maintained to show the lap times, and a table will also show the result of the obstacle avoidance task (pass or fail). </a:t>
            </a:r>
            <a:r>
              <a:rPr lang="en" u="sng">
                <a:solidFill>
                  <a:srgbClr val="783F04"/>
                </a:solidFill>
                <a:latin typeface="Montserrat"/>
                <a:ea typeface="Montserrat"/>
                <a:cs typeface="Montserrat"/>
                <a:sym typeface="Montserrat"/>
                <a:hlinkClick r:id="rId3">
                  <a:extLst>
                    <a:ext uri="{A12FA001-AC4F-418D-AE19-62706E023703}">
                      <ahyp:hlinkClr val="tx"/>
                    </a:ext>
                  </a:extLst>
                </a:hlinkClick>
              </a:rPr>
              <a:t>https://</a:t>
            </a:r>
            <a:r>
              <a:rPr lang="en" u="sng">
                <a:solidFill>
                  <a:srgbClr val="783F04"/>
                </a:solidFill>
                <a:hlinkClick r:id="rId4">
                  <a:extLst>
                    <a:ext uri="{A12FA001-AC4F-418D-AE19-62706E023703}">
                      <ahyp:hlinkClr val="tx"/>
                    </a:ext>
                  </a:extLst>
                </a:hlinkClick>
              </a:rPr>
              <a:t>iros</a:t>
            </a:r>
            <a:r>
              <a:rPr lang="en" u="sng">
                <a:solidFill>
                  <a:srgbClr val="783F04"/>
                </a:solidFill>
                <a:latin typeface="Montserrat"/>
                <a:ea typeface="Montserrat"/>
                <a:cs typeface="Montserrat"/>
                <a:sym typeface="Montserrat"/>
                <a:hlinkClick r:id="rId5">
                  <a:extLst>
                    <a:ext uri="{A12FA001-AC4F-418D-AE19-62706E023703}">
                      <ahyp:hlinkClr val="tx"/>
                    </a:ext>
                  </a:extLst>
                </a:hlinkClick>
              </a:rPr>
              <a:t>2020.f1tenth.org/</a:t>
            </a:r>
            <a:r>
              <a:rPr lang="en">
                <a:solidFill>
                  <a:srgbClr val="783F04"/>
                </a:solidFill>
                <a:latin typeface="Montserrat"/>
                <a:ea typeface="Montserrat"/>
                <a:cs typeface="Montserrat"/>
                <a:sym typeface="Montserrat"/>
              </a:rPr>
              <a:t> </a:t>
            </a:r>
            <a:endParaRPr>
              <a:solidFill>
                <a:srgbClr val="783F04"/>
              </a:solidFill>
              <a:latin typeface="Montserrat"/>
              <a:ea typeface="Montserrat"/>
              <a:cs typeface="Montserrat"/>
              <a:sym typeface="Montserrat"/>
            </a:endParaRPr>
          </a:p>
          <a:p>
            <a:pPr indent="0" lvl="0" marL="0" rtl="0" algn="just">
              <a:lnSpc>
                <a:spcPct val="100000"/>
              </a:lnSpc>
              <a:spcBef>
                <a:spcPts val="360"/>
              </a:spcBef>
              <a:spcAft>
                <a:spcPts val="0"/>
              </a:spcAft>
              <a:buClr>
                <a:schemeClr val="dk1"/>
              </a:buClr>
              <a:buSzPts val="1100"/>
              <a:buFont typeface="Arial"/>
              <a:buNone/>
            </a:pPr>
            <a:r>
              <a:t/>
            </a:r>
            <a:endParaRPr sz="1200">
              <a:solidFill>
                <a:srgbClr val="24292E"/>
              </a:solidFill>
              <a:latin typeface="Montserrat"/>
              <a:ea typeface="Montserrat"/>
              <a:cs typeface="Montserrat"/>
              <a:sym typeface="Montserrat"/>
            </a:endParaRPr>
          </a:p>
          <a:p>
            <a:pPr indent="0" lvl="0" marL="457200" rtl="0" algn="l">
              <a:spcBef>
                <a:spcPts val="300"/>
              </a:spcBef>
              <a:spcAft>
                <a:spcPts val="1200"/>
              </a:spcAft>
              <a:buNone/>
            </a:pPr>
            <a:r>
              <a:t/>
            </a:r>
            <a:endParaRPr sz="1200">
              <a:solidFill>
                <a:srgbClr val="24292E"/>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p:nvPr/>
        </p:nvSpPr>
        <p:spPr>
          <a:xfrm>
            <a:off x="0" y="3902725"/>
            <a:ext cx="1661100" cy="112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 1: Qualifying</a:t>
            </a:r>
            <a:endParaRPr/>
          </a:p>
        </p:txBody>
      </p:sp>
      <p:sp>
        <p:nvSpPr>
          <p:cNvPr id="158" name="Google Shape;158;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360"/>
              </a:spcBef>
              <a:spcAft>
                <a:spcPts val="0"/>
              </a:spcAft>
              <a:buNone/>
            </a:pPr>
            <a:r>
              <a:rPr lang="en" sz="1900">
                <a:solidFill>
                  <a:srgbClr val="24292E"/>
                </a:solidFill>
                <a:latin typeface="Montserrat"/>
                <a:ea typeface="Montserrat"/>
                <a:cs typeface="Montserrat"/>
                <a:sym typeface="Montserrat"/>
              </a:rPr>
              <a:t>F</a:t>
            </a:r>
            <a:r>
              <a:rPr lang="en" sz="1900">
                <a:solidFill>
                  <a:srgbClr val="24292E"/>
                </a:solidFill>
                <a:latin typeface="Montserrat"/>
                <a:ea typeface="Montserrat"/>
                <a:cs typeface="Montserrat"/>
                <a:sym typeface="Montserrat"/>
              </a:rPr>
              <a:t>inish the laps in </a:t>
            </a:r>
            <a:r>
              <a:rPr lang="en" sz="1900">
                <a:solidFill>
                  <a:srgbClr val="24292E"/>
                </a:solidFill>
              </a:rPr>
              <a:t>the shortest time possible </a:t>
            </a:r>
            <a:r>
              <a:rPr lang="en" sz="1900">
                <a:solidFill>
                  <a:srgbClr val="24292E"/>
                </a:solidFill>
                <a:latin typeface="Montserrat"/>
                <a:ea typeface="Montserrat"/>
                <a:cs typeface="Montserrat"/>
                <a:sym typeface="Montserrat"/>
              </a:rPr>
              <a:t>without collision in the same map with obstacles that are </a:t>
            </a:r>
            <a:r>
              <a:rPr b="1" lang="en" sz="1900">
                <a:solidFill>
                  <a:srgbClr val="24292E"/>
                </a:solidFill>
                <a:latin typeface="Montserrat"/>
                <a:ea typeface="Montserrat"/>
                <a:cs typeface="Montserrat"/>
                <a:sym typeface="Montserrat"/>
              </a:rPr>
              <a:t>unknown prior to run time</a:t>
            </a:r>
            <a:r>
              <a:rPr lang="en" sz="1900">
                <a:solidFill>
                  <a:srgbClr val="24292E"/>
                </a:solidFill>
                <a:latin typeface="Montserrat"/>
                <a:ea typeface="Montserrat"/>
                <a:cs typeface="Montserrat"/>
                <a:sym typeface="Montserrat"/>
              </a:rPr>
              <a:t>. </a:t>
            </a:r>
            <a:endParaRPr sz="1900">
              <a:solidFill>
                <a:srgbClr val="24292E"/>
              </a:solidFill>
              <a:latin typeface="Montserrat"/>
              <a:ea typeface="Montserrat"/>
              <a:cs typeface="Montserrat"/>
              <a:sym typeface="Montserrat"/>
            </a:endParaRPr>
          </a:p>
          <a:p>
            <a:pPr indent="0" lvl="0" marL="457200" rtl="0" algn="l">
              <a:spcBef>
                <a:spcPts val="1000"/>
              </a:spcBef>
              <a:spcAft>
                <a:spcPts val="1200"/>
              </a:spcAft>
              <a:buNone/>
            </a:pPr>
            <a:r>
              <a:t/>
            </a:r>
            <a:endParaRPr sz="900">
              <a:solidFill>
                <a:srgbClr val="24292E"/>
              </a:solidFill>
              <a:latin typeface="Montserrat"/>
              <a:ea typeface="Montserrat"/>
              <a:cs typeface="Montserrat"/>
              <a:sym typeface="Montserrat"/>
            </a:endParaRPr>
          </a:p>
        </p:txBody>
      </p:sp>
      <p:grpSp>
        <p:nvGrpSpPr>
          <p:cNvPr id="159" name="Google Shape;159;p27"/>
          <p:cNvGrpSpPr/>
          <p:nvPr/>
        </p:nvGrpSpPr>
        <p:grpSpPr>
          <a:xfrm>
            <a:off x="701600" y="2080375"/>
            <a:ext cx="7740806" cy="2758325"/>
            <a:chOff x="120150" y="2279900"/>
            <a:chExt cx="7740806" cy="2758325"/>
          </a:xfrm>
        </p:grpSpPr>
        <p:pic>
          <p:nvPicPr>
            <p:cNvPr id="160" name="Google Shape;160;p27"/>
            <p:cNvPicPr preferRelativeResize="0"/>
            <p:nvPr/>
          </p:nvPicPr>
          <p:blipFill>
            <a:blip r:embed="rId3">
              <a:alphaModFix/>
            </a:blip>
            <a:stretch>
              <a:fillRect/>
            </a:stretch>
          </p:blipFill>
          <p:spPr>
            <a:xfrm>
              <a:off x="120150" y="2279900"/>
              <a:ext cx="1974814" cy="2758325"/>
            </a:xfrm>
            <a:prstGeom prst="rect">
              <a:avLst/>
            </a:prstGeom>
            <a:noFill/>
            <a:ln>
              <a:noFill/>
            </a:ln>
          </p:spPr>
        </p:pic>
        <p:pic>
          <p:nvPicPr>
            <p:cNvPr id="161" name="Google Shape;161;p27"/>
            <p:cNvPicPr preferRelativeResize="0"/>
            <p:nvPr/>
          </p:nvPicPr>
          <p:blipFill>
            <a:blip r:embed="rId4">
              <a:alphaModFix/>
            </a:blip>
            <a:stretch>
              <a:fillRect/>
            </a:stretch>
          </p:blipFill>
          <p:spPr>
            <a:xfrm>
              <a:off x="2018764" y="2279900"/>
              <a:ext cx="1974814" cy="2758325"/>
            </a:xfrm>
            <a:prstGeom prst="rect">
              <a:avLst/>
            </a:prstGeom>
            <a:noFill/>
            <a:ln>
              <a:noFill/>
            </a:ln>
          </p:spPr>
        </p:pic>
        <p:pic>
          <p:nvPicPr>
            <p:cNvPr id="162" name="Google Shape;162;p27"/>
            <p:cNvPicPr preferRelativeResize="0"/>
            <p:nvPr/>
          </p:nvPicPr>
          <p:blipFill>
            <a:blip r:embed="rId5">
              <a:alphaModFix/>
            </a:blip>
            <a:stretch>
              <a:fillRect/>
            </a:stretch>
          </p:blipFill>
          <p:spPr>
            <a:xfrm>
              <a:off x="3952453" y="2279900"/>
              <a:ext cx="1974814" cy="2758325"/>
            </a:xfrm>
            <a:prstGeom prst="rect">
              <a:avLst/>
            </a:prstGeom>
            <a:noFill/>
            <a:ln>
              <a:noFill/>
            </a:ln>
          </p:spPr>
        </p:pic>
        <p:pic>
          <p:nvPicPr>
            <p:cNvPr id="163" name="Google Shape;163;p27"/>
            <p:cNvPicPr preferRelativeResize="0"/>
            <p:nvPr/>
          </p:nvPicPr>
          <p:blipFill>
            <a:blip r:embed="rId6">
              <a:alphaModFix/>
            </a:blip>
            <a:stretch>
              <a:fillRect/>
            </a:stretch>
          </p:blipFill>
          <p:spPr>
            <a:xfrm>
              <a:off x="5886142" y="2279900"/>
              <a:ext cx="1974814" cy="2758325"/>
            </a:xfrm>
            <a:prstGeom prst="rect">
              <a:avLst/>
            </a:prstGeom>
            <a:noFill/>
            <a:ln>
              <a:noFill/>
            </a:ln>
          </p:spPr>
        </p:pic>
      </p:grpSp>
      <p:sp>
        <p:nvSpPr>
          <p:cNvPr id="164" name="Google Shape;164;p27"/>
          <p:cNvSpPr txBox="1"/>
          <p:nvPr/>
        </p:nvSpPr>
        <p:spPr>
          <a:xfrm>
            <a:off x="701600" y="2080375"/>
            <a:ext cx="11610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Base Map</a:t>
            </a:r>
            <a:endParaRPr>
              <a:solidFill>
                <a:srgbClr val="FFFFFF"/>
              </a:solidFill>
              <a:latin typeface="Lato"/>
              <a:ea typeface="Lato"/>
              <a:cs typeface="Lato"/>
              <a:sym typeface="Lato"/>
            </a:endParaRPr>
          </a:p>
        </p:txBody>
      </p:sp>
      <p:sp>
        <p:nvSpPr>
          <p:cNvPr id="165" name="Google Shape;165;p27"/>
          <p:cNvSpPr txBox="1"/>
          <p:nvPr/>
        </p:nvSpPr>
        <p:spPr>
          <a:xfrm>
            <a:off x="2542900" y="2080375"/>
            <a:ext cx="11610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Level 1</a:t>
            </a:r>
            <a:endParaRPr>
              <a:solidFill>
                <a:srgbClr val="FFFFFF"/>
              </a:solidFill>
              <a:latin typeface="Lato"/>
              <a:ea typeface="Lato"/>
              <a:cs typeface="Lato"/>
              <a:sym typeface="Lato"/>
            </a:endParaRPr>
          </a:p>
        </p:txBody>
      </p:sp>
      <p:sp>
        <p:nvSpPr>
          <p:cNvPr id="166" name="Google Shape;166;p27"/>
          <p:cNvSpPr txBox="1"/>
          <p:nvPr/>
        </p:nvSpPr>
        <p:spPr>
          <a:xfrm>
            <a:off x="4481775" y="2080375"/>
            <a:ext cx="11610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Level 2</a:t>
            </a:r>
            <a:endParaRPr>
              <a:solidFill>
                <a:srgbClr val="FFFFFF"/>
              </a:solidFill>
              <a:latin typeface="Lato"/>
              <a:ea typeface="Lato"/>
              <a:cs typeface="Lato"/>
              <a:sym typeface="Lato"/>
            </a:endParaRPr>
          </a:p>
        </p:txBody>
      </p:sp>
      <p:sp>
        <p:nvSpPr>
          <p:cNvPr id="167" name="Google Shape;167;p27"/>
          <p:cNvSpPr txBox="1"/>
          <p:nvPr/>
        </p:nvSpPr>
        <p:spPr>
          <a:xfrm>
            <a:off x="6496850" y="2080375"/>
            <a:ext cx="11610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Level 3</a:t>
            </a:r>
            <a:endParaRPr>
              <a:solidFill>
                <a:srgbClr val="FFFFFF"/>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a:t>
            </a:r>
            <a:r>
              <a:rPr lang="en"/>
              <a:t> 1: Qualifying</a:t>
            </a:r>
            <a:endParaRPr/>
          </a:p>
        </p:txBody>
      </p:sp>
      <p:sp>
        <p:nvSpPr>
          <p:cNvPr id="173" name="Google Shape;173;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lnSpc>
                <a:spcPct val="100000"/>
              </a:lnSpc>
              <a:spcBef>
                <a:spcPts val="360"/>
              </a:spcBef>
              <a:spcAft>
                <a:spcPts val="0"/>
              </a:spcAft>
              <a:buClr>
                <a:srgbClr val="24292E"/>
              </a:buClr>
              <a:buSzPts val="2100"/>
              <a:buFont typeface="Montserrat"/>
              <a:buChar char="●"/>
            </a:pPr>
            <a:r>
              <a:rPr lang="en" sz="2100">
                <a:solidFill>
                  <a:srgbClr val="24292E"/>
                </a:solidFill>
                <a:latin typeface="Montserrat"/>
                <a:ea typeface="Montserrat"/>
                <a:cs typeface="Montserrat"/>
                <a:sym typeface="Montserrat"/>
              </a:rPr>
              <a:t>The results of this phase will be used to seed the Grand Prix.</a:t>
            </a:r>
            <a:endParaRPr sz="2100">
              <a:solidFill>
                <a:srgbClr val="24292E"/>
              </a:solidFill>
              <a:latin typeface="Montserrat"/>
              <a:ea typeface="Montserrat"/>
              <a:cs typeface="Montserrat"/>
              <a:sym typeface="Montserrat"/>
            </a:endParaRPr>
          </a:p>
          <a:p>
            <a:pPr indent="-361950" lvl="0" marL="457200" rtl="0" algn="l">
              <a:lnSpc>
                <a:spcPct val="100000"/>
              </a:lnSpc>
              <a:spcBef>
                <a:spcPts val="1000"/>
              </a:spcBef>
              <a:spcAft>
                <a:spcPts val="0"/>
              </a:spcAft>
              <a:buSzPts val="2100"/>
              <a:buFont typeface="Montserrat"/>
              <a:buChar char="●"/>
            </a:pPr>
            <a:r>
              <a:rPr lang="en" sz="2100">
                <a:solidFill>
                  <a:srgbClr val="24292E"/>
                </a:solidFill>
                <a:latin typeface="Montserrat"/>
                <a:ea typeface="Montserrat"/>
                <a:cs typeface="Montserrat"/>
                <a:sym typeface="Montserrat"/>
              </a:rPr>
              <a:t>The brackets will be posted at </a:t>
            </a:r>
            <a:r>
              <a:rPr lang="en" u="sng">
                <a:solidFill>
                  <a:srgbClr val="783F04"/>
                </a:solidFill>
                <a:hlinkClick r:id="rId3">
                  <a:extLst>
                    <a:ext uri="{A12FA001-AC4F-418D-AE19-62706E023703}">
                      <ahyp:hlinkClr val="tx"/>
                    </a:ext>
                  </a:extLst>
                </a:hlinkClick>
              </a:rPr>
              <a:t>https://iros2020.f1tenth.org/</a:t>
            </a:r>
            <a:r>
              <a:rPr lang="en">
                <a:solidFill>
                  <a:srgbClr val="783F04"/>
                </a:solidFill>
              </a:rPr>
              <a:t> </a:t>
            </a:r>
            <a:endParaRPr sz="2100">
              <a:solidFill>
                <a:srgbClr val="24292E"/>
              </a:solidFill>
              <a:latin typeface="Montserrat"/>
              <a:ea typeface="Montserrat"/>
              <a:cs typeface="Montserrat"/>
              <a:sym typeface="Montserrat"/>
            </a:endParaRPr>
          </a:p>
          <a:p>
            <a:pPr indent="0" lvl="0" marL="0" rtl="0" algn="ctr">
              <a:lnSpc>
                <a:spcPct val="100000"/>
              </a:lnSpc>
              <a:spcBef>
                <a:spcPts val="1000"/>
              </a:spcBef>
              <a:spcAft>
                <a:spcPts val="0"/>
              </a:spcAft>
              <a:buNone/>
            </a:pPr>
            <a:r>
              <a:t/>
            </a:r>
            <a:endParaRPr sz="2100" u="sng">
              <a:solidFill>
                <a:srgbClr val="24292E"/>
              </a:solidFill>
              <a:latin typeface="Montserrat"/>
              <a:ea typeface="Montserrat"/>
              <a:cs typeface="Montserrat"/>
              <a:sym typeface="Montserrat"/>
            </a:endParaRPr>
          </a:p>
          <a:p>
            <a:pPr indent="0" lvl="0" marL="0" rtl="0" algn="just">
              <a:lnSpc>
                <a:spcPct val="100000"/>
              </a:lnSpc>
              <a:spcBef>
                <a:spcPts val="1000"/>
              </a:spcBef>
              <a:spcAft>
                <a:spcPts val="0"/>
              </a:spcAft>
              <a:buNone/>
            </a:pPr>
            <a:r>
              <a:t/>
            </a:r>
            <a:endParaRPr>
              <a:solidFill>
                <a:srgbClr val="24292E"/>
              </a:solidFill>
              <a:latin typeface="Montserrat"/>
              <a:ea typeface="Montserrat"/>
              <a:cs typeface="Montserrat"/>
              <a:sym typeface="Montserrat"/>
            </a:endParaRPr>
          </a:p>
          <a:p>
            <a:pPr indent="0" lvl="0" marL="0" rtl="0" algn="just">
              <a:lnSpc>
                <a:spcPct val="100000"/>
              </a:lnSpc>
              <a:spcBef>
                <a:spcPts val="360"/>
              </a:spcBef>
              <a:spcAft>
                <a:spcPts val="0"/>
              </a:spcAft>
              <a:buNone/>
            </a:pPr>
            <a:r>
              <a:t/>
            </a:r>
            <a:endParaRPr>
              <a:solidFill>
                <a:srgbClr val="24292E"/>
              </a:solidFill>
              <a:latin typeface="Montserrat"/>
              <a:ea typeface="Montserrat"/>
              <a:cs typeface="Montserrat"/>
              <a:sym typeface="Montserrat"/>
            </a:endParaRPr>
          </a:p>
          <a:p>
            <a:pPr indent="0" lvl="0" marL="0" rtl="0" algn="just">
              <a:lnSpc>
                <a:spcPct val="100000"/>
              </a:lnSpc>
              <a:spcBef>
                <a:spcPts val="360"/>
              </a:spcBef>
              <a:spcAft>
                <a:spcPts val="0"/>
              </a:spcAft>
              <a:buClr>
                <a:schemeClr val="dk1"/>
              </a:buClr>
              <a:buSzPts val="1100"/>
              <a:buFont typeface="Arial"/>
              <a:buNone/>
            </a:pPr>
            <a:r>
              <a:t/>
            </a:r>
            <a:endParaRPr sz="1200">
              <a:solidFill>
                <a:srgbClr val="24292E"/>
              </a:solidFill>
              <a:latin typeface="Montserrat"/>
              <a:ea typeface="Montserrat"/>
              <a:cs typeface="Montserrat"/>
              <a:sym typeface="Montserrat"/>
            </a:endParaRPr>
          </a:p>
          <a:p>
            <a:pPr indent="0" lvl="0" marL="457200" rtl="0" algn="l">
              <a:spcBef>
                <a:spcPts val="300"/>
              </a:spcBef>
              <a:spcAft>
                <a:spcPts val="1200"/>
              </a:spcAft>
              <a:buNone/>
            </a:pPr>
            <a:r>
              <a:t/>
            </a:r>
            <a:endParaRPr sz="1200">
              <a:solidFill>
                <a:srgbClr val="24292E"/>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p:nvPr/>
        </p:nvSpPr>
        <p:spPr>
          <a:xfrm>
            <a:off x="0" y="3902725"/>
            <a:ext cx="1661100" cy="112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a:t>
            </a:r>
            <a:r>
              <a:rPr lang="en"/>
              <a:t> 1: Qualifying - Submission</a:t>
            </a:r>
            <a:endParaRPr/>
          </a:p>
        </p:txBody>
      </p:sp>
      <p:sp>
        <p:nvSpPr>
          <p:cNvPr id="180" name="Google Shape;180;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lnSpc>
                <a:spcPct val="100000"/>
              </a:lnSpc>
              <a:spcBef>
                <a:spcPts val="0"/>
              </a:spcBef>
              <a:spcAft>
                <a:spcPts val="0"/>
              </a:spcAft>
              <a:buSzPts val="2100"/>
              <a:buFont typeface="Montserrat"/>
              <a:buChar char="●"/>
            </a:pPr>
            <a:r>
              <a:rPr lang="en" sz="2100">
                <a:solidFill>
                  <a:srgbClr val="24292E"/>
                </a:solidFill>
                <a:latin typeface="Montserrat"/>
                <a:ea typeface="Montserrat"/>
                <a:cs typeface="Montserrat"/>
                <a:sym typeface="Montserrat"/>
              </a:rPr>
              <a:t>Requirements:</a:t>
            </a:r>
            <a:endParaRPr sz="2100">
              <a:solidFill>
                <a:srgbClr val="24292E"/>
              </a:solidFill>
              <a:latin typeface="Montserrat"/>
              <a:ea typeface="Montserrat"/>
              <a:cs typeface="Montserrat"/>
              <a:sym typeface="Montserrat"/>
            </a:endParaRPr>
          </a:p>
          <a:p>
            <a:pPr indent="-361950" lvl="1" marL="914400" rtl="0" algn="l">
              <a:lnSpc>
                <a:spcPct val="100000"/>
              </a:lnSpc>
              <a:spcBef>
                <a:spcPts val="1000"/>
              </a:spcBef>
              <a:spcAft>
                <a:spcPts val="0"/>
              </a:spcAft>
              <a:buClr>
                <a:srgbClr val="24292E"/>
              </a:buClr>
              <a:buSzPts val="2100"/>
              <a:buFont typeface="Montserrat"/>
              <a:buChar char="○"/>
            </a:pPr>
            <a:r>
              <a:rPr lang="en" sz="2100">
                <a:solidFill>
                  <a:srgbClr val="24292E"/>
                </a:solidFill>
              </a:rPr>
              <a:t>Submit Docker image via DockerHub</a:t>
            </a:r>
            <a:endParaRPr sz="2100">
              <a:solidFill>
                <a:srgbClr val="24292E"/>
              </a:solidFill>
              <a:latin typeface="Montserrat"/>
              <a:ea typeface="Montserrat"/>
              <a:cs typeface="Montserrat"/>
              <a:sym typeface="Montserrat"/>
            </a:endParaRPr>
          </a:p>
          <a:p>
            <a:pPr indent="-361950" lvl="1" marL="914400" rtl="0" algn="l">
              <a:lnSpc>
                <a:spcPct val="100000"/>
              </a:lnSpc>
              <a:spcBef>
                <a:spcPts val="0"/>
              </a:spcBef>
              <a:spcAft>
                <a:spcPts val="0"/>
              </a:spcAft>
              <a:buClr>
                <a:srgbClr val="24292E"/>
              </a:buClr>
              <a:buSzPts val="2100"/>
              <a:buFont typeface="Montserrat"/>
              <a:buChar char="○"/>
            </a:pPr>
            <a:r>
              <a:rPr lang="en" sz="2100">
                <a:solidFill>
                  <a:srgbClr val="24292E"/>
                </a:solidFill>
                <a:latin typeface="Montserrat"/>
                <a:ea typeface="Montserrat"/>
                <a:cs typeface="Montserrat"/>
                <a:sym typeface="Montserrat"/>
              </a:rPr>
              <a:t>Unique submission passcode assigned to you</a:t>
            </a:r>
            <a:endParaRPr sz="2100">
              <a:solidFill>
                <a:srgbClr val="24292E"/>
              </a:solidFill>
              <a:latin typeface="Montserrat"/>
              <a:ea typeface="Montserrat"/>
              <a:cs typeface="Montserrat"/>
              <a:sym typeface="Montserrat"/>
            </a:endParaRPr>
          </a:p>
          <a:p>
            <a:pPr indent="-361950" lvl="1" marL="914400" rtl="0" algn="l">
              <a:lnSpc>
                <a:spcPct val="100000"/>
              </a:lnSpc>
              <a:spcBef>
                <a:spcPts val="0"/>
              </a:spcBef>
              <a:spcAft>
                <a:spcPts val="0"/>
              </a:spcAft>
              <a:buClr>
                <a:srgbClr val="24292E"/>
              </a:buClr>
              <a:buSzPts val="2100"/>
              <a:buFont typeface="Montserrat"/>
              <a:buChar char="○"/>
            </a:pPr>
            <a:r>
              <a:rPr lang="en" sz="2100">
                <a:solidFill>
                  <a:srgbClr val="24292E"/>
                </a:solidFill>
                <a:latin typeface="Montserrat"/>
                <a:ea typeface="Montserrat"/>
                <a:cs typeface="Montserrat"/>
                <a:sym typeface="Montserrat"/>
              </a:rPr>
              <a:t>README</a:t>
            </a:r>
            <a:endParaRPr sz="2100">
              <a:solidFill>
                <a:srgbClr val="24292E"/>
              </a:solidFill>
              <a:latin typeface="Montserrat"/>
              <a:ea typeface="Montserrat"/>
              <a:cs typeface="Montserrat"/>
              <a:sym typeface="Montserrat"/>
            </a:endParaRPr>
          </a:p>
          <a:p>
            <a:pPr indent="-361950" lvl="0" marL="457200" rtl="0" algn="l">
              <a:lnSpc>
                <a:spcPct val="100000"/>
              </a:lnSpc>
              <a:spcBef>
                <a:spcPts val="1000"/>
              </a:spcBef>
              <a:spcAft>
                <a:spcPts val="0"/>
              </a:spcAft>
              <a:buClr>
                <a:srgbClr val="24292E"/>
              </a:buClr>
              <a:buSzPts val="2100"/>
              <a:buFont typeface="Montserrat"/>
              <a:buChar char="●"/>
            </a:pPr>
            <a:r>
              <a:rPr lang="en" sz="2100">
                <a:solidFill>
                  <a:srgbClr val="24292E"/>
                </a:solidFill>
                <a:latin typeface="Montserrat"/>
                <a:ea typeface="Montserrat"/>
                <a:cs typeface="Montserrat"/>
                <a:sym typeface="Montserrat"/>
              </a:rPr>
              <a:t>Submission portal is at </a:t>
            </a:r>
            <a:r>
              <a:rPr lang="en" u="sng">
                <a:solidFill>
                  <a:srgbClr val="7F6000"/>
                </a:solidFill>
                <a:hlinkClick r:id="rId3">
                  <a:extLst>
                    <a:ext uri="{A12FA001-AC4F-418D-AE19-62706E023703}">
                      <ahyp:hlinkClr val="tx"/>
                    </a:ext>
                  </a:extLst>
                </a:hlinkClick>
              </a:rPr>
              <a:t>https://iros2020.f1tenth.org/</a:t>
            </a:r>
            <a:r>
              <a:rPr lang="en">
                <a:solidFill>
                  <a:srgbClr val="7F6000"/>
                </a:solidFill>
              </a:rPr>
              <a:t> </a:t>
            </a:r>
            <a:endParaRPr sz="2100">
              <a:solidFill>
                <a:srgbClr val="7F6000"/>
              </a:solidFill>
              <a:latin typeface="Montserrat"/>
              <a:ea typeface="Montserrat"/>
              <a:cs typeface="Montserrat"/>
              <a:sym typeface="Montserrat"/>
            </a:endParaRPr>
          </a:p>
          <a:p>
            <a:pPr indent="-361950" lvl="0" marL="457200" rtl="0" algn="l">
              <a:lnSpc>
                <a:spcPct val="100000"/>
              </a:lnSpc>
              <a:spcBef>
                <a:spcPts val="1000"/>
              </a:spcBef>
              <a:spcAft>
                <a:spcPts val="0"/>
              </a:spcAft>
              <a:buClr>
                <a:srgbClr val="24292E"/>
              </a:buClr>
              <a:buSzPts val="2100"/>
              <a:buFont typeface="Montserrat"/>
              <a:buChar char="●"/>
            </a:pPr>
            <a:r>
              <a:rPr lang="en" sz="2100">
                <a:solidFill>
                  <a:srgbClr val="24292E"/>
                </a:solidFill>
                <a:latin typeface="Montserrat"/>
                <a:ea typeface="Montserrat"/>
                <a:cs typeface="Montserrat"/>
                <a:sym typeface="Montserrat"/>
              </a:rPr>
              <a:t>Make sure you are </a:t>
            </a:r>
            <a:r>
              <a:rPr lang="en" sz="2100" u="sng">
                <a:solidFill>
                  <a:srgbClr val="7F6000"/>
                </a:solidFill>
                <a:latin typeface="Montserrat"/>
                <a:ea typeface="Montserrat"/>
                <a:cs typeface="Montserrat"/>
                <a:sym typeface="Montserrat"/>
                <a:hlinkClick r:id="rId4">
                  <a:extLst>
                    <a:ext uri="{A12FA001-AC4F-418D-AE19-62706E023703}">
                      <ahyp:hlinkClr val="tx"/>
                    </a:ext>
                  </a:extLst>
                </a:hlinkClick>
              </a:rPr>
              <a:t>registered</a:t>
            </a:r>
            <a:r>
              <a:rPr lang="en" sz="900">
                <a:solidFill>
                  <a:srgbClr val="7F6000"/>
                </a:solidFill>
                <a:latin typeface="Montserrat"/>
                <a:ea typeface="Montserrat"/>
                <a:cs typeface="Montserrat"/>
                <a:sym typeface="Montserrat"/>
              </a:rPr>
              <a:t>.</a:t>
            </a:r>
            <a:endParaRPr sz="900">
              <a:solidFill>
                <a:srgbClr val="7F6000"/>
              </a:solidFill>
              <a:latin typeface="Montserrat"/>
              <a:ea typeface="Montserrat"/>
              <a:cs typeface="Montserrat"/>
              <a:sym typeface="Montserrat"/>
            </a:endParaRPr>
          </a:p>
          <a:p>
            <a:pPr indent="0" lvl="0" marL="0" rtl="0" algn="ctr">
              <a:lnSpc>
                <a:spcPct val="100000"/>
              </a:lnSpc>
              <a:spcBef>
                <a:spcPts val="1000"/>
              </a:spcBef>
              <a:spcAft>
                <a:spcPts val="0"/>
              </a:spcAft>
              <a:buNone/>
            </a:pPr>
            <a:r>
              <a:rPr b="1" lang="en" sz="3300" u="sng">
                <a:solidFill>
                  <a:srgbClr val="24292E"/>
                </a:solidFill>
                <a:latin typeface="Montserrat"/>
                <a:ea typeface="Montserrat"/>
                <a:cs typeface="Montserrat"/>
                <a:sym typeface="Montserrat"/>
              </a:rPr>
              <a:t>DEADLINE: </a:t>
            </a:r>
            <a:r>
              <a:rPr b="1" lang="en" sz="3300" u="sng">
                <a:solidFill>
                  <a:srgbClr val="24292E"/>
                </a:solidFill>
              </a:rPr>
              <a:t>OCTOBER 20</a:t>
            </a:r>
            <a:r>
              <a:rPr b="1" lang="en" sz="3300" u="sng">
                <a:solidFill>
                  <a:srgbClr val="24292E"/>
                </a:solidFill>
                <a:latin typeface="Montserrat"/>
                <a:ea typeface="Montserrat"/>
                <a:cs typeface="Montserrat"/>
                <a:sym typeface="Montserrat"/>
              </a:rPr>
              <a:t> at </a:t>
            </a:r>
            <a:r>
              <a:rPr b="1" lang="en" sz="3300" u="sng">
                <a:solidFill>
                  <a:srgbClr val="24292E"/>
                </a:solidFill>
              </a:rPr>
              <a:t>20:00</a:t>
            </a:r>
            <a:r>
              <a:rPr b="1" lang="en" sz="3300" u="sng">
                <a:solidFill>
                  <a:srgbClr val="24292E"/>
                </a:solidFill>
                <a:latin typeface="Montserrat"/>
                <a:ea typeface="Montserrat"/>
                <a:cs typeface="Montserrat"/>
                <a:sym typeface="Montserrat"/>
              </a:rPr>
              <a:t> EDT</a:t>
            </a:r>
            <a:endParaRPr sz="2000" u="sng">
              <a:solidFill>
                <a:srgbClr val="24292E"/>
              </a:solidFill>
              <a:latin typeface="Montserrat"/>
              <a:ea typeface="Montserrat"/>
              <a:cs typeface="Montserrat"/>
              <a:sym typeface="Montserrat"/>
            </a:endParaRPr>
          </a:p>
          <a:p>
            <a:pPr indent="0" lvl="0" marL="0" rtl="0" algn="just">
              <a:lnSpc>
                <a:spcPct val="100000"/>
              </a:lnSpc>
              <a:spcBef>
                <a:spcPts val="1000"/>
              </a:spcBef>
              <a:spcAft>
                <a:spcPts val="0"/>
              </a:spcAft>
              <a:buNone/>
            </a:pPr>
            <a:r>
              <a:t/>
            </a:r>
            <a:endParaRPr>
              <a:solidFill>
                <a:srgbClr val="24292E"/>
              </a:solidFill>
              <a:latin typeface="Montserrat"/>
              <a:ea typeface="Montserrat"/>
              <a:cs typeface="Montserrat"/>
              <a:sym typeface="Montserrat"/>
            </a:endParaRPr>
          </a:p>
          <a:p>
            <a:pPr indent="0" lvl="0" marL="0" rtl="0" algn="just">
              <a:lnSpc>
                <a:spcPct val="100000"/>
              </a:lnSpc>
              <a:spcBef>
                <a:spcPts val="360"/>
              </a:spcBef>
              <a:spcAft>
                <a:spcPts val="0"/>
              </a:spcAft>
              <a:buNone/>
            </a:pPr>
            <a:r>
              <a:t/>
            </a:r>
            <a:endParaRPr>
              <a:solidFill>
                <a:srgbClr val="24292E"/>
              </a:solidFill>
              <a:latin typeface="Montserrat"/>
              <a:ea typeface="Montserrat"/>
              <a:cs typeface="Montserrat"/>
              <a:sym typeface="Montserrat"/>
            </a:endParaRPr>
          </a:p>
          <a:p>
            <a:pPr indent="0" lvl="0" marL="0" rtl="0" algn="just">
              <a:lnSpc>
                <a:spcPct val="100000"/>
              </a:lnSpc>
              <a:spcBef>
                <a:spcPts val="360"/>
              </a:spcBef>
              <a:spcAft>
                <a:spcPts val="0"/>
              </a:spcAft>
              <a:buClr>
                <a:schemeClr val="dk1"/>
              </a:buClr>
              <a:buSzPts val="1100"/>
              <a:buFont typeface="Arial"/>
              <a:buNone/>
            </a:pPr>
            <a:r>
              <a:t/>
            </a:r>
            <a:endParaRPr sz="1200">
              <a:solidFill>
                <a:srgbClr val="24292E"/>
              </a:solidFill>
              <a:latin typeface="Montserrat"/>
              <a:ea typeface="Montserrat"/>
              <a:cs typeface="Montserrat"/>
              <a:sym typeface="Montserrat"/>
            </a:endParaRPr>
          </a:p>
          <a:p>
            <a:pPr indent="0" lvl="0" marL="457200" rtl="0" algn="l">
              <a:spcBef>
                <a:spcPts val="300"/>
              </a:spcBef>
              <a:spcAft>
                <a:spcPts val="1200"/>
              </a:spcAft>
              <a:buNone/>
            </a:pPr>
            <a:r>
              <a:t/>
            </a:r>
            <a:endParaRPr sz="1200">
              <a:solidFill>
                <a:srgbClr val="24292E"/>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 2:</a:t>
            </a:r>
            <a:r>
              <a:rPr lang="en"/>
              <a:t> Grand Prix</a:t>
            </a:r>
            <a:endParaRPr/>
          </a:p>
        </p:txBody>
      </p:sp>
      <p:sp>
        <p:nvSpPr>
          <p:cNvPr id="186" name="Google Shape;186;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just">
              <a:lnSpc>
                <a:spcPct val="100000"/>
              </a:lnSpc>
              <a:spcBef>
                <a:spcPts val="360"/>
              </a:spcBef>
              <a:spcAft>
                <a:spcPts val="0"/>
              </a:spcAft>
              <a:buClr>
                <a:srgbClr val="24292E"/>
              </a:buClr>
              <a:buSzPts val="2200"/>
              <a:buFont typeface="Montserrat"/>
              <a:buChar char="●"/>
            </a:pPr>
            <a:r>
              <a:rPr lang="en">
                <a:solidFill>
                  <a:srgbClr val="24292E"/>
                </a:solidFill>
                <a:latin typeface="Montserrat"/>
                <a:ea typeface="Montserrat"/>
                <a:cs typeface="Montserrat"/>
                <a:sym typeface="Montserrat"/>
              </a:rPr>
              <a:t>A head to head tournament seeded by Phase 1 results.</a:t>
            </a:r>
            <a:endParaRPr>
              <a:solidFill>
                <a:srgbClr val="24292E"/>
              </a:solidFill>
              <a:latin typeface="Montserrat"/>
              <a:ea typeface="Montserrat"/>
              <a:cs typeface="Montserrat"/>
              <a:sym typeface="Montserrat"/>
            </a:endParaRPr>
          </a:p>
          <a:p>
            <a:pPr indent="-368300" lvl="0" marL="457200" rtl="0" algn="just">
              <a:lnSpc>
                <a:spcPct val="100000"/>
              </a:lnSpc>
              <a:spcBef>
                <a:spcPts val="1000"/>
              </a:spcBef>
              <a:spcAft>
                <a:spcPts val="0"/>
              </a:spcAft>
              <a:buClr>
                <a:srgbClr val="24292E"/>
              </a:buClr>
              <a:buSzPts val="2200"/>
              <a:buFont typeface="Montserrat"/>
              <a:buChar char="●"/>
            </a:pPr>
            <a:r>
              <a:rPr lang="en">
                <a:solidFill>
                  <a:srgbClr val="24292E"/>
                </a:solidFill>
                <a:latin typeface="Montserrat"/>
                <a:ea typeface="Montserrat"/>
                <a:cs typeface="Montserrat"/>
                <a:sym typeface="Montserrat"/>
              </a:rPr>
              <a:t>Only submissions that passed the obstacle avoidance test will be able to participate in the tournament. </a:t>
            </a:r>
            <a:endParaRPr>
              <a:solidFill>
                <a:srgbClr val="24292E"/>
              </a:solidFill>
              <a:latin typeface="Montserrat"/>
              <a:ea typeface="Montserrat"/>
              <a:cs typeface="Montserrat"/>
              <a:sym typeface="Montserrat"/>
            </a:endParaRPr>
          </a:p>
          <a:p>
            <a:pPr indent="-368300" lvl="0" marL="457200" rtl="0" algn="just">
              <a:lnSpc>
                <a:spcPct val="100000"/>
              </a:lnSpc>
              <a:spcBef>
                <a:spcPts val="1000"/>
              </a:spcBef>
              <a:spcAft>
                <a:spcPts val="0"/>
              </a:spcAft>
              <a:buClr>
                <a:srgbClr val="24292E"/>
              </a:buClr>
              <a:buSzPts val="2200"/>
              <a:buFont typeface="Montserrat"/>
              <a:buChar char="●"/>
            </a:pPr>
            <a:r>
              <a:rPr lang="en">
                <a:solidFill>
                  <a:srgbClr val="24292E"/>
                </a:solidFill>
                <a:latin typeface="Montserrat"/>
                <a:ea typeface="Montserrat"/>
                <a:cs typeface="Montserrat"/>
                <a:sym typeface="Montserrat"/>
              </a:rPr>
              <a:t>The map for the Grand Prix will be the same for Qualifying.</a:t>
            </a:r>
            <a:endParaRPr>
              <a:solidFill>
                <a:srgbClr val="24292E"/>
              </a:solidFill>
              <a:latin typeface="Montserrat"/>
              <a:ea typeface="Montserrat"/>
              <a:cs typeface="Montserrat"/>
              <a:sym typeface="Montserrat"/>
            </a:endParaRPr>
          </a:p>
          <a:p>
            <a:pPr indent="-368300" lvl="0" marL="457200" rtl="0" algn="just">
              <a:lnSpc>
                <a:spcPct val="100000"/>
              </a:lnSpc>
              <a:spcBef>
                <a:spcPts val="1000"/>
              </a:spcBef>
              <a:spcAft>
                <a:spcPts val="0"/>
              </a:spcAft>
              <a:buClr>
                <a:srgbClr val="24292E"/>
              </a:buClr>
              <a:buSzPts val="2200"/>
              <a:buFont typeface="Montserrat"/>
              <a:buChar char="●"/>
            </a:pPr>
            <a:r>
              <a:rPr lang="en">
                <a:solidFill>
                  <a:srgbClr val="24292E"/>
                </a:solidFill>
                <a:latin typeface="Montserrat"/>
                <a:ea typeface="Montserrat"/>
                <a:cs typeface="Montserrat"/>
                <a:sym typeface="Montserrat"/>
              </a:rPr>
              <a:t>Objective is to finish 2 laps before the other agent</a:t>
            </a:r>
            <a:endParaRPr>
              <a:solidFill>
                <a:srgbClr val="24292E"/>
              </a:solidFill>
              <a:latin typeface="Montserrat"/>
              <a:ea typeface="Montserrat"/>
              <a:cs typeface="Montserrat"/>
              <a:sym typeface="Montserrat"/>
            </a:endParaRPr>
          </a:p>
          <a:p>
            <a:pPr indent="0" lvl="0" marL="0" rtl="0" algn="just">
              <a:lnSpc>
                <a:spcPct val="100000"/>
              </a:lnSpc>
              <a:spcBef>
                <a:spcPts val="1000"/>
              </a:spcBef>
              <a:spcAft>
                <a:spcPts val="0"/>
              </a:spcAft>
              <a:buNone/>
            </a:pPr>
            <a:r>
              <a:t/>
            </a:r>
            <a:endParaRPr sz="1200">
              <a:solidFill>
                <a:srgbClr val="24292E"/>
              </a:solidFill>
              <a:latin typeface="Montserrat"/>
              <a:ea typeface="Montserrat"/>
              <a:cs typeface="Montserrat"/>
              <a:sym typeface="Montserrat"/>
            </a:endParaRPr>
          </a:p>
          <a:p>
            <a:pPr indent="0" lvl="0" marL="0" rtl="0" algn="l">
              <a:spcBef>
                <a:spcPts val="300"/>
              </a:spcBef>
              <a:spcAft>
                <a:spcPts val="1200"/>
              </a:spcAft>
              <a:buNone/>
            </a:pPr>
            <a:r>
              <a:t/>
            </a:r>
            <a:endParaRPr sz="1200">
              <a:solidFill>
                <a:srgbClr val="24292E"/>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p:nvPr/>
        </p:nvSpPr>
        <p:spPr>
          <a:xfrm>
            <a:off x="0" y="3902725"/>
            <a:ext cx="1661100" cy="112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 2: Grand Prix - Submission</a:t>
            </a:r>
            <a:endParaRPr/>
          </a:p>
        </p:txBody>
      </p:sp>
      <p:sp>
        <p:nvSpPr>
          <p:cNvPr id="193" name="Google Shape;193;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lnSpc>
                <a:spcPct val="100000"/>
              </a:lnSpc>
              <a:spcBef>
                <a:spcPts val="0"/>
              </a:spcBef>
              <a:spcAft>
                <a:spcPts val="0"/>
              </a:spcAft>
              <a:buSzPts val="2100"/>
              <a:buFont typeface="Montserrat"/>
              <a:buChar char="●"/>
            </a:pPr>
            <a:r>
              <a:rPr lang="en" sz="2100">
                <a:solidFill>
                  <a:srgbClr val="24292E"/>
                </a:solidFill>
                <a:latin typeface="Montserrat"/>
                <a:ea typeface="Montserrat"/>
                <a:cs typeface="Montserrat"/>
                <a:sym typeface="Montserrat"/>
              </a:rPr>
              <a:t>Requirements:</a:t>
            </a:r>
            <a:endParaRPr sz="2100">
              <a:solidFill>
                <a:srgbClr val="24292E"/>
              </a:solidFill>
              <a:latin typeface="Montserrat"/>
              <a:ea typeface="Montserrat"/>
              <a:cs typeface="Montserrat"/>
              <a:sym typeface="Montserrat"/>
            </a:endParaRPr>
          </a:p>
          <a:p>
            <a:pPr indent="-361950" lvl="1" marL="914400" rtl="0" algn="l">
              <a:lnSpc>
                <a:spcPct val="100000"/>
              </a:lnSpc>
              <a:spcBef>
                <a:spcPts val="1000"/>
              </a:spcBef>
              <a:spcAft>
                <a:spcPts val="0"/>
              </a:spcAft>
              <a:buClr>
                <a:srgbClr val="24292E"/>
              </a:buClr>
              <a:buSzPts val="2100"/>
              <a:buChar char="○"/>
            </a:pPr>
            <a:r>
              <a:rPr lang="en" sz="2100">
                <a:solidFill>
                  <a:srgbClr val="24292E"/>
                </a:solidFill>
              </a:rPr>
              <a:t>Submit Docker image via DockerHub</a:t>
            </a:r>
            <a:endParaRPr sz="2100">
              <a:solidFill>
                <a:srgbClr val="24292E"/>
              </a:solidFill>
              <a:latin typeface="Montserrat"/>
              <a:ea typeface="Montserrat"/>
              <a:cs typeface="Montserrat"/>
              <a:sym typeface="Montserrat"/>
            </a:endParaRPr>
          </a:p>
          <a:p>
            <a:pPr indent="-361950" lvl="1" marL="914400" rtl="0" algn="l">
              <a:lnSpc>
                <a:spcPct val="100000"/>
              </a:lnSpc>
              <a:spcBef>
                <a:spcPts val="0"/>
              </a:spcBef>
              <a:spcAft>
                <a:spcPts val="0"/>
              </a:spcAft>
              <a:buClr>
                <a:srgbClr val="24292E"/>
              </a:buClr>
              <a:buSzPts val="2100"/>
              <a:buFont typeface="Montserrat"/>
              <a:buChar char="○"/>
            </a:pPr>
            <a:r>
              <a:rPr lang="en" sz="2100">
                <a:solidFill>
                  <a:srgbClr val="24292E"/>
                </a:solidFill>
                <a:latin typeface="Montserrat"/>
                <a:ea typeface="Montserrat"/>
                <a:cs typeface="Montserrat"/>
                <a:sym typeface="Montserrat"/>
              </a:rPr>
              <a:t>Unique submission passcode assigned to you</a:t>
            </a:r>
            <a:endParaRPr sz="2100">
              <a:solidFill>
                <a:srgbClr val="24292E"/>
              </a:solidFill>
              <a:latin typeface="Montserrat"/>
              <a:ea typeface="Montserrat"/>
              <a:cs typeface="Montserrat"/>
              <a:sym typeface="Montserrat"/>
            </a:endParaRPr>
          </a:p>
          <a:p>
            <a:pPr indent="-361950" lvl="1" marL="914400" rtl="0" algn="l">
              <a:lnSpc>
                <a:spcPct val="100000"/>
              </a:lnSpc>
              <a:spcBef>
                <a:spcPts val="0"/>
              </a:spcBef>
              <a:spcAft>
                <a:spcPts val="0"/>
              </a:spcAft>
              <a:buClr>
                <a:srgbClr val="24292E"/>
              </a:buClr>
              <a:buSzPts val="2100"/>
              <a:buFont typeface="Montserrat"/>
              <a:buChar char="○"/>
            </a:pPr>
            <a:r>
              <a:rPr lang="en" sz="2100">
                <a:solidFill>
                  <a:srgbClr val="24292E"/>
                </a:solidFill>
                <a:latin typeface="Montserrat"/>
                <a:ea typeface="Montserrat"/>
                <a:cs typeface="Montserrat"/>
                <a:sym typeface="Montserrat"/>
              </a:rPr>
              <a:t>README </a:t>
            </a:r>
            <a:endParaRPr sz="2100">
              <a:solidFill>
                <a:srgbClr val="24292E"/>
              </a:solidFill>
              <a:latin typeface="Montserrat"/>
              <a:ea typeface="Montserrat"/>
              <a:cs typeface="Montserrat"/>
              <a:sym typeface="Montserrat"/>
            </a:endParaRPr>
          </a:p>
          <a:p>
            <a:pPr indent="-361950" lvl="0" marL="457200" rtl="0" algn="l">
              <a:lnSpc>
                <a:spcPct val="100000"/>
              </a:lnSpc>
              <a:spcBef>
                <a:spcPts val="1000"/>
              </a:spcBef>
              <a:spcAft>
                <a:spcPts val="0"/>
              </a:spcAft>
              <a:buClr>
                <a:srgbClr val="24292E"/>
              </a:buClr>
              <a:buSzPts val="2100"/>
              <a:buFont typeface="Montserrat"/>
              <a:buChar char="●"/>
            </a:pPr>
            <a:r>
              <a:rPr lang="en" sz="2100">
                <a:solidFill>
                  <a:srgbClr val="24292E"/>
                </a:solidFill>
                <a:latin typeface="Montserrat"/>
                <a:ea typeface="Montserrat"/>
                <a:cs typeface="Montserrat"/>
                <a:sym typeface="Montserrat"/>
              </a:rPr>
              <a:t>Submission portal is at </a:t>
            </a:r>
            <a:r>
              <a:rPr lang="en" u="sng">
                <a:solidFill>
                  <a:srgbClr val="7F6000"/>
                </a:solidFill>
                <a:hlinkClick r:id="rId3">
                  <a:extLst>
                    <a:ext uri="{A12FA001-AC4F-418D-AE19-62706E023703}">
                      <ahyp:hlinkClr val="tx"/>
                    </a:ext>
                  </a:extLst>
                </a:hlinkClick>
              </a:rPr>
              <a:t>https://iros2020.f1tenth.org/</a:t>
            </a:r>
            <a:endParaRPr sz="2100">
              <a:solidFill>
                <a:srgbClr val="24292E"/>
              </a:solidFill>
              <a:latin typeface="Montserrat"/>
              <a:ea typeface="Montserrat"/>
              <a:cs typeface="Montserrat"/>
              <a:sym typeface="Montserrat"/>
            </a:endParaRPr>
          </a:p>
          <a:p>
            <a:pPr indent="0" lvl="0" marL="457200" rtl="0" algn="l">
              <a:lnSpc>
                <a:spcPct val="100000"/>
              </a:lnSpc>
              <a:spcBef>
                <a:spcPts val="1000"/>
              </a:spcBef>
              <a:spcAft>
                <a:spcPts val="0"/>
              </a:spcAft>
              <a:buNone/>
            </a:pPr>
            <a:r>
              <a:t/>
            </a:r>
            <a:endParaRPr sz="900">
              <a:solidFill>
                <a:srgbClr val="24292E"/>
              </a:solidFill>
              <a:latin typeface="Montserrat"/>
              <a:ea typeface="Montserrat"/>
              <a:cs typeface="Montserrat"/>
              <a:sym typeface="Montserrat"/>
            </a:endParaRPr>
          </a:p>
          <a:p>
            <a:pPr indent="0" lvl="0" marL="0" rtl="0" algn="ctr">
              <a:lnSpc>
                <a:spcPct val="100000"/>
              </a:lnSpc>
              <a:spcBef>
                <a:spcPts val="1000"/>
              </a:spcBef>
              <a:spcAft>
                <a:spcPts val="0"/>
              </a:spcAft>
              <a:buNone/>
            </a:pPr>
            <a:r>
              <a:rPr b="1" lang="en" sz="3300" u="sng">
                <a:solidFill>
                  <a:srgbClr val="24292E"/>
                </a:solidFill>
                <a:latin typeface="Montserrat"/>
                <a:ea typeface="Montserrat"/>
                <a:cs typeface="Montserrat"/>
                <a:sym typeface="Montserrat"/>
              </a:rPr>
              <a:t>DEADLINE: </a:t>
            </a:r>
            <a:r>
              <a:rPr b="1" lang="en" sz="3300" u="sng">
                <a:solidFill>
                  <a:srgbClr val="24292E"/>
                </a:solidFill>
              </a:rPr>
              <a:t>OCTOBER 26</a:t>
            </a:r>
            <a:r>
              <a:rPr b="1" lang="en" sz="3300" u="sng">
                <a:solidFill>
                  <a:srgbClr val="24292E"/>
                </a:solidFill>
                <a:latin typeface="Montserrat"/>
                <a:ea typeface="Montserrat"/>
                <a:cs typeface="Montserrat"/>
                <a:sym typeface="Montserrat"/>
              </a:rPr>
              <a:t> at 2</a:t>
            </a:r>
            <a:r>
              <a:rPr b="1" lang="en" sz="3300" u="sng">
                <a:solidFill>
                  <a:srgbClr val="24292E"/>
                </a:solidFill>
              </a:rPr>
              <a:t>0:00</a:t>
            </a:r>
            <a:r>
              <a:rPr b="1" lang="en" sz="3300" u="sng">
                <a:solidFill>
                  <a:srgbClr val="24292E"/>
                </a:solidFill>
                <a:latin typeface="Montserrat"/>
                <a:ea typeface="Montserrat"/>
                <a:cs typeface="Montserrat"/>
                <a:sym typeface="Montserrat"/>
              </a:rPr>
              <a:t> EDT</a:t>
            </a:r>
            <a:endParaRPr sz="2000" u="sng">
              <a:solidFill>
                <a:srgbClr val="24292E"/>
              </a:solidFill>
              <a:latin typeface="Montserrat"/>
              <a:ea typeface="Montserrat"/>
              <a:cs typeface="Montserrat"/>
              <a:sym typeface="Montserrat"/>
            </a:endParaRPr>
          </a:p>
          <a:p>
            <a:pPr indent="0" lvl="0" marL="0" rtl="0" algn="just">
              <a:lnSpc>
                <a:spcPct val="100000"/>
              </a:lnSpc>
              <a:spcBef>
                <a:spcPts val="1000"/>
              </a:spcBef>
              <a:spcAft>
                <a:spcPts val="0"/>
              </a:spcAft>
              <a:buNone/>
            </a:pPr>
            <a:r>
              <a:t/>
            </a:r>
            <a:endParaRPr>
              <a:solidFill>
                <a:srgbClr val="24292E"/>
              </a:solidFill>
              <a:latin typeface="Montserrat"/>
              <a:ea typeface="Montserrat"/>
              <a:cs typeface="Montserrat"/>
              <a:sym typeface="Montserrat"/>
            </a:endParaRPr>
          </a:p>
          <a:p>
            <a:pPr indent="0" lvl="0" marL="0" rtl="0" algn="just">
              <a:lnSpc>
                <a:spcPct val="100000"/>
              </a:lnSpc>
              <a:spcBef>
                <a:spcPts val="360"/>
              </a:spcBef>
              <a:spcAft>
                <a:spcPts val="0"/>
              </a:spcAft>
              <a:buNone/>
            </a:pPr>
            <a:r>
              <a:t/>
            </a:r>
            <a:endParaRPr>
              <a:solidFill>
                <a:srgbClr val="24292E"/>
              </a:solidFill>
              <a:latin typeface="Montserrat"/>
              <a:ea typeface="Montserrat"/>
              <a:cs typeface="Montserrat"/>
              <a:sym typeface="Montserrat"/>
            </a:endParaRPr>
          </a:p>
          <a:p>
            <a:pPr indent="0" lvl="0" marL="0" rtl="0" algn="just">
              <a:lnSpc>
                <a:spcPct val="100000"/>
              </a:lnSpc>
              <a:spcBef>
                <a:spcPts val="360"/>
              </a:spcBef>
              <a:spcAft>
                <a:spcPts val="0"/>
              </a:spcAft>
              <a:buClr>
                <a:schemeClr val="dk1"/>
              </a:buClr>
              <a:buSzPts val="1100"/>
              <a:buFont typeface="Arial"/>
              <a:buNone/>
            </a:pPr>
            <a:r>
              <a:t/>
            </a:r>
            <a:endParaRPr sz="1200">
              <a:solidFill>
                <a:srgbClr val="24292E"/>
              </a:solidFill>
              <a:latin typeface="Montserrat"/>
              <a:ea typeface="Montserrat"/>
              <a:cs typeface="Montserrat"/>
              <a:sym typeface="Montserrat"/>
            </a:endParaRPr>
          </a:p>
          <a:p>
            <a:pPr indent="0" lvl="0" marL="457200" rtl="0" algn="l">
              <a:spcBef>
                <a:spcPts val="300"/>
              </a:spcBef>
              <a:spcAft>
                <a:spcPts val="1200"/>
              </a:spcAft>
              <a:buNone/>
            </a:pPr>
            <a:r>
              <a:t/>
            </a:r>
            <a:endParaRPr sz="1200">
              <a:solidFill>
                <a:srgbClr val="24292E"/>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Communicating with the F1TENTH team</a:t>
            </a:r>
            <a:endParaRPr/>
          </a:p>
        </p:txBody>
      </p:sp>
      <p:sp>
        <p:nvSpPr>
          <p:cNvPr id="74" name="Google Shape;74;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a:t>Join our slack  workspace here: </a:t>
            </a:r>
            <a:r>
              <a:rPr lang="en" u="sng">
                <a:solidFill>
                  <a:srgbClr val="B45F06"/>
                </a:solidFill>
                <a:hlinkClick r:id="rId3">
                  <a:extLst>
                    <a:ext uri="{A12FA001-AC4F-418D-AE19-62706E023703}">
                      <ahyp:hlinkClr val="tx"/>
                    </a:ext>
                  </a:extLst>
                </a:hlinkClick>
              </a:rPr>
              <a:t>https://join.slack.com/t/f1tenth-teams/shared_invite/enQtMzc3ODU2ODM1NzE3LTBjMmVkMzZjZTJiNWUzZDFhZTJiODgzMjg0MTA1MDAxZTUxMzkwMDRhNTM2NzdjNDc5MTk5YTc5YmNhNTdhMTU</a:t>
            </a:r>
            <a:endParaRPr>
              <a:solidFill>
                <a:srgbClr val="B45F06"/>
              </a:solidFill>
            </a:endParaRPr>
          </a:p>
          <a:p>
            <a:pPr indent="-368300" lvl="0" marL="457200" rtl="0" algn="l">
              <a:spcBef>
                <a:spcPts val="0"/>
              </a:spcBef>
              <a:spcAft>
                <a:spcPts val="0"/>
              </a:spcAft>
              <a:buSzPts val="2200"/>
              <a:buChar char="●"/>
            </a:pPr>
            <a:r>
              <a:rPr lang="en"/>
              <a:t>Post in the #iros2020 channel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Race Day</a:t>
            </a:r>
            <a:endParaRPr/>
          </a:p>
        </p:txBody>
      </p:sp>
      <p:sp>
        <p:nvSpPr>
          <p:cNvPr id="199" name="Google Shape;199;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SzPts val="2200"/>
              <a:buFont typeface="Montserrat"/>
              <a:buChar char="●"/>
            </a:pPr>
            <a:r>
              <a:rPr lang="en">
                <a:solidFill>
                  <a:srgbClr val="24292E"/>
                </a:solidFill>
                <a:latin typeface="Montserrat"/>
                <a:ea typeface="Montserrat"/>
                <a:cs typeface="Montserrat"/>
                <a:sym typeface="Montserrat"/>
              </a:rPr>
              <a:t>Competition will be streamed live at </a:t>
            </a:r>
            <a:r>
              <a:rPr lang="en" u="sng">
                <a:solidFill>
                  <a:srgbClr val="7F6000"/>
                </a:solidFill>
                <a:hlinkClick r:id="rId3">
                  <a:extLst>
                    <a:ext uri="{A12FA001-AC4F-418D-AE19-62706E023703}">
                      <ahyp:hlinkClr val="tx"/>
                    </a:ext>
                  </a:extLst>
                </a:hlinkClick>
              </a:rPr>
              <a:t>https://iros2020.f1tenth.org/</a:t>
            </a:r>
            <a:r>
              <a:rPr lang="en" sz="900">
                <a:solidFill>
                  <a:srgbClr val="24292E"/>
                </a:solidFill>
                <a:latin typeface="Montserrat"/>
                <a:ea typeface="Montserrat"/>
                <a:cs typeface="Montserrat"/>
                <a:sym typeface="Montserrat"/>
              </a:rPr>
              <a:t> </a:t>
            </a:r>
            <a:r>
              <a:rPr lang="en">
                <a:solidFill>
                  <a:srgbClr val="24292E"/>
                </a:solidFill>
                <a:latin typeface="Montserrat"/>
                <a:ea typeface="Montserrat"/>
                <a:cs typeface="Montserrat"/>
                <a:sym typeface="Montserrat"/>
              </a:rPr>
              <a:t>and </a:t>
            </a:r>
            <a:r>
              <a:rPr lang="en" u="sng">
                <a:solidFill>
                  <a:srgbClr val="7F6000"/>
                </a:solidFill>
                <a:latin typeface="Montserrat"/>
                <a:ea typeface="Montserrat"/>
                <a:cs typeface="Montserrat"/>
                <a:sym typeface="Montserrat"/>
                <a:hlinkClick r:id="rId4">
                  <a:extLst>
                    <a:ext uri="{A12FA001-AC4F-418D-AE19-62706E023703}">
                      <ahyp:hlinkClr val="tx"/>
                    </a:ext>
                  </a:extLst>
                </a:hlinkClick>
              </a:rPr>
              <a:t>https://twitch.com/f1tenth</a:t>
            </a:r>
            <a:r>
              <a:rPr lang="en" sz="900">
                <a:solidFill>
                  <a:srgbClr val="7F6000"/>
                </a:solidFill>
                <a:latin typeface="Montserrat"/>
                <a:ea typeface="Montserrat"/>
                <a:cs typeface="Montserrat"/>
                <a:sym typeface="Montserrat"/>
              </a:rPr>
              <a:t> </a:t>
            </a:r>
            <a:endParaRPr sz="900">
              <a:solidFill>
                <a:srgbClr val="7F6000"/>
              </a:solidFill>
              <a:latin typeface="Montserrat"/>
              <a:ea typeface="Montserrat"/>
              <a:cs typeface="Montserrat"/>
              <a:sym typeface="Montserrat"/>
            </a:endParaRPr>
          </a:p>
          <a:p>
            <a:pPr indent="-368300" lvl="0" marL="457200" rtl="0" algn="l">
              <a:lnSpc>
                <a:spcPct val="100000"/>
              </a:lnSpc>
              <a:spcBef>
                <a:spcPts val="1000"/>
              </a:spcBef>
              <a:spcAft>
                <a:spcPts val="0"/>
              </a:spcAft>
              <a:buClr>
                <a:srgbClr val="24292E"/>
              </a:buClr>
              <a:buSzPts val="2200"/>
              <a:buFont typeface="Montserrat"/>
              <a:buChar char="●"/>
            </a:pPr>
            <a:r>
              <a:rPr lang="en">
                <a:solidFill>
                  <a:srgbClr val="24292E"/>
                </a:solidFill>
                <a:latin typeface="Montserrat"/>
                <a:ea typeface="Montserrat"/>
                <a:cs typeface="Montserrat"/>
                <a:sym typeface="Montserrat"/>
              </a:rPr>
              <a:t>Streaming schedule will be posted beforehand.</a:t>
            </a:r>
            <a:endParaRPr>
              <a:solidFill>
                <a:srgbClr val="24292E"/>
              </a:solidFill>
              <a:latin typeface="Montserrat"/>
              <a:ea typeface="Montserrat"/>
              <a:cs typeface="Montserrat"/>
              <a:sym typeface="Montserrat"/>
            </a:endParaRPr>
          </a:p>
          <a:p>
            <a:pPr indent="-368300" lvl="0" marL="457200" rtl="0" algn="l">
              <a:lnSpc>
                <a:spcPct val="100000"/>
              </a:lnSpc>
              <a:spcBef>
                <a:spcPts val="1000"/>
              </a:spcBef>
              <a:spcAft>
                <a:spcPts val="0"/>
              </a:spcAft>
              <a:buClr>
                <a:srgbClr val="24292E"/>
              </a:buClr>
              <a:buSzPts val="2200"/>
              <a:buChar char="●"/>
            </a:pPr>
            <a:r>
              <a:rPr lang="en">
                <a:solidFill>
                  <a:srgbClr val="24292E"/>
                </a:solidFill>
              </a:rPr>
              <a:t>Time for race day TBD</a:t>
            </a:r>
            <a:endParaRPr>
              <a:solidFill>
                <a:srgbClr val="24292E"/>
              </a:solidFill>
            </a:endParaRPr>
          </a:p>
          <a:p>
            <a:pPr indent="0" lvl="0" marL="457200" rtl="0" algn="l">
              <a:lnSpc>
                <a:spcPct val="100000"/>
              </a:lnSpc>
              <a:spcBef>
                <a:spcPts val="1000"/>
              </a:spcBef>
              <a:spcAft>
                <a:spcPts val="0"/>
              </a:spcAft>
              <a:buNone/>
            </a:pPr>
            <a:r>
              <a:t/>
            </a:r>
            <a:endParaRPr sz="900">
              <a:solidFill>
                <a:srgbClr val="24292E"/>
              </a:solidFill>
              <a:latin typeface="Montserrat"/>
              <a:ea typeface="Montserrat"/>
              <a:cs typeface="Montserrat"/>
              <a:sym typeface="Montserrat"/>
            </a:endParaRPr>
          </a:p>
          <a:p>
            <a:pPr indent="0" lvl="0" marL="0" rtl="0" algn="ctr">
              <a:lnSpc>
                <a:spcPct val="100000"/>
              </a:lnSpc>
              <a:spcBef>
                <a:spcPts val="1000"/>
              </a:spcBef>
              <a:spcAft>
                <a:spcPts val="0"/>
              </a:spcAft>
              <a:buNone/>
            </a:pPr>
            <a:r>
              <a:rPr b="1" lang="en" sz="3400" u="sng">
                <a:solidFill>
                  <a:srgbClr val="24292E"/>
                </a:solidFill>
              </a:rPr>
              <a:t>OCTOBER 27</a:t>
            </a:r>
            <a:endParaRPr sz="2100" u="sng">
              <a:solidFill>
                <a:srgbClr val="24292E"/>
              </a:solidFill>
              <a:latin typeface="Montserrat"/>
              <a:ea typeface="Montserrat"/>
              <a:cs typeface="Montserrat"/>
              <a:sym typeface="Montserrat"/>
            </a:endParaRPr>
          </a:p>
          <a:p>
            <a:pPr indent="0" lvl="0" marL="0" rtl="0" algn="just">
              <a:lnSpc>
                <a:spcPct val="100000"/>
              </a:lnSpc>
              <a:spcBef>
                <a:spcPts val="1000"/>
              </a:spcBef>
              <a:spcAft>
                <a:spcPts val="0"/>
              </a:spcAft>
              <a:buNone/>
            </a:pPr>
            <a:r>
              <a:t/>
            </a:r>
            <a:endParaRPr>
              <a:solidFill>
                <a:srgbClr val="24292E"/>
              </a:solidFill>
              <a:latin typeface="Montserrat"/>
              <a:ea typeface="Montserrat"/>
              <a:cs typeface="Montserrat"/>
              <a:sym typeface="Montserrat"/>
            </a:endParaRPr>
          </a:p>
          <a:p>
            <a:pPr indent="0" lvl="0" marL="0" rtl="0" algn="just">
              <a:lnSpc>
                <a:spcPct val="100000"/>
              </a:lnSpc>
              <a:spcBef>
                <a:spcPts val="360"/>
              </a:spcBef>
              <a:spcAft>
                <a:spcPts val="0"/>
              </a:spcAft>
              <a:buNone/>
            </a:pPr>
            <a:r>
              <a:t/>
            </a:r>
            <a:endParaRPr>
              <a:solidFill>
                <a:srgbClr val="24292E"/>
              </a:solidFill>
              <a:latin typeface="Montserrat"/>
              <a:ea typeface="Montserrat"/>
              <a:cs typeface="Montserrat"/>
              <a:sym typeface="Montserrat"/>
            </a:endParaRPr>
          </a:p>
          <a:p>
            <a:pPr indent="0" lvl="0" marL="0" rtl="0" algn="just">
              <a:lnSpc>
                <a:spcPct val="100000"/>
              </a:lnSpc>
              <a:spcBef>
                <a:spcPts val="360"/>
              </a:spcBef>
              <a:spcAft>
                <a:spcPts val="0"/>
              </a:spcAft>
              <a:buClr>
                <a:schemeClr val="dk1"/>
              </a:buClr>
              <a:buSzPts val="1100"/>
              <a:buFont typeface="Arial"/>
              <a:buNone/>
            </a:pPr>
            <a:r>
              <a:t/>
            </a:r>
            <a:endParaRPr sz="1200">
              <a:solidFill>
                <a:srgbClr val="24292E"/>
              </a:solidFill>
              <a:latin typeface="Montserrat"/>
              <a:ea typeface="Montserrat"/>
              <a:cs typeface="Montserrat"/>
              <a:sym typeface="Montserrat"/>
            </a:endParaRPr>
          </a:p>
          <a:p>
            <a:pPr indent="0" lvl="0" marL="457200" rtl="0" algn="l">
              <a:spcBef>
                <a:spcPts val="300"/>
              </a:spcBef>
              <a:spcAft>
                <a:spcPts val="1200"/>
              </a:spcAft>
              <a:buNone/>
            </a:pPr>
            <a:r>
              <a:t/>
            </a:r>
            <a:endParaRPr sz="1200">
              <a:solidFill>
                <a:srgbClr val="24292E"/>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Podium Ceremony</a:t>
            </a:r>
            <a:endParaRPr/>
          </a:p>
        </p:txBody>
      </p:sp>
      <p:sp>
        <p:nvSpPr>
          <p:cNvPr id="205" name="Google Shape;205;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lnSpc>
                <a:spcPct val="100000"/>
              </a:lnSpc>
              <a:spcBef>
                <a:spcPts val="360"/>
              </a:spcBef>
              <a:spcAft>
                <a:spcPts val="0"/>
              </a:spcAft>
              <a:buClr>
                <a:srgbClr val="24292E"/>
              </a:buClr>
              <a:buSzPts val="2100"/>
              <a:buFont typeface="Montserrat"/>
              <a:buChar char="●"/>
            </a:pPr>
            <a:r>
              <a:rPr lang="en">
                <a:solidFill>
                  <a:srgbClr val="24292E"/>
                </a:solidFill>
              </a:rPr>
              <a:t>TBD? Still working with IROS coordinators on this</a:t>
            </a:r>
            <a:endParaRPr>
              <a:solidFill>
                <a:srgbClr val="24292E"/>
              </a:solidFill>
            </a:endParaRPr>
          </a:p>
          <a:p>
            <a:pPr indent="-368300" lvl="0" marL="457200" rtl="0" algn="l">
              <a:lnSpc>
                <a:spcPct val="100000"/>
              </a:lnSpc>
              <a:spcBef>
                <a:spcPts val="0"/>
              </a:spcBef>
              <a:spcAft>
                <a:spcPts val="0"/>
              </a:spcAft>
              <a:buClr>
                <a:srgbClr val="24292E"/>
              </a:buClr>
              <a:buSzPts val="2200"/>
              <a:buChar char="●"/>
            </a:pPr>
            <a:r>
              <a:rPr lang="en">
                <a:solidFill>
                  <a:srgbClr val="24292E"/>
                </a:solidFill>
              </a:rPr>
              <a:t>Hoping to get similar amount in awards if not better</a:t>
            </a:r>
            <a:endParaRPr>
              <a:solidFill>
                <a:srgbClr val="24292E"/>
              </a:solidFill>
            </a:endParaRPr>
          </a:p>
          <a:p>
            <a:pPr indent="0" lvl="0" marL="0" rtl="0" algn="just">
              <a:lnSpc>
                <a:spcPct val="100000"/>
              </a:lnSpc>
              <a:spcBef>
                <a:spcPts val="1000"/>
              </a:spcBef>
              <a:spcAft>
                <a:spcPts val="0"/>
              </a:spcAft>
              <a:buNone/>
            </a:pPr>
            <a:r>
              <a:t/>
            </a:r>
            <a:endParaRPr>
              <a:solidFill>
                <a:srgbClr val="24292E"/>
              </a:solidFill>
              <a:latin typeface="Montserrat"/>
              <a:ea typeface="Montserrat"/>
              <a:cs typeface="Montserrat"/>
              <a:sym typeface="Montserrat"/>
            </a:endParaRPr>
          </a:p>
          <a:p>
            <a:pPr indent="0" lvl="0" marL="0" rtl="0" algn="just">
              <a:lnSpc>
                <a:spcPct val="100000"/>
              </a:lnSpc>
              <a:spcBef>
                <a:spcPts val="360"/>
              </a:spcBef>
              <a:spcAft>
                <a:spcPts val="0"/>
              </a:spcAft>
              <a:buNone/>
            </a:pPr>
            <a:r>
              <a:t/>
            </a:r>
            <a:endParaRPr>
              <a:solidFill>
                <a:srgbClr val="24292E"/>
              </a:solidFill>
              <a:latin typeface="Montserrat"/>
              <a:ea typeface="Montserrat"/>
              <a:cs typeface="Montserrat"/>
              <a:sym typeface="Montserrat"/>
            </a:endParaRPr>
          </a:p>
          <a:p>
            <a:pPr indent="0" lvl="0" marL="0" rtl="0" algn="just">
              <a:lnSpc>
                <a:spcPct val="100000"/>
              </a:lnSpc>
              <a:spcBef>
                <a:spcPts val="360"/>
              </a:spcBef>
              <a:spcAft>
                <a:spcPts val="0"/>
              </a:spcAft>
              <a:buClr>
                <a:schemeClr val="dk1"/>
              </a:buClr>
              <a:buSzPts val="1100"/>
              <a:buFont typeface="Arial"/>
              <a:buNone/>
            </a:pPr>
            <a:r>
              <a:t/>
            </a:r>
            <a:endParaRPr sz="1200">
              <a:solidFill>
                <a:srgbClr val="24292E"/>
              </a:solidFill>
              <a:latin typeface="Montserrat"/>
              <a:ea typeface="Montserrat"/>
              <a:cs typeface="Montserrat"/>
              <a:sym typeface="Montserrat"/>
            </a:endParaRPr>
          </a:p>
          <a:p>
            <a:pPr indent="0" lvl="0" marL="457200" rtl="0" algn="l">
              <a:spcBef>
                <a:spcPts val="300"/>
              </a:spcBef>
              <a:spcAft>
                <a:spcPts val="1200"/>
              </a:spcAft>
              <a:buNone/>
            </a:pPr>
            <a:r>
              <a:t/>
            </a:r>
            <a:endParaRPr sz="1200">
              <a:solidFill>
                <a:srgbClr val="24292E"/>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9" name="Shape 209"/>
        <p:cNvGrpSpPr/>
        <p:nvPr/>
      </p:nvGrpSpPr>
      <p:grpSpPr>
        <a:xfrm>
          <a:off x="0" y="0"/>
          <a:ext cx="0" cy="0"/>
          <a:chOff x="0" y="0"/>
          <a:chExt cx="0" cy="0"/>
        </a:xfrm>
      </p:grpSpPr>
      <p:sp>
        <p:nvSpPr>
          <p:cNvPr id="210" name="Google Shape;210;p34"/>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Simulation Environment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7" name="Google Shape;217;p35"/>
          <p:cNvPicPr preferRelativeResize="0"/>
          <p:nvPr/>
        </p:nvPicPr>
        <p:blipFill rotWithShape="1">
          <a:blip r:embed="rId3">
            <a:alphaModFix/>
          </a:blip>
          <a:srcRect b="2306" l="0" r="0" t="26514"/>
          <a:stretch/>
        </p:blipFill>
        <p:spPr>
          <a:xfrm>
            <a:off x="0" y="0"/>
            <a:ext cx="9144001" cy="5143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Simulator Features</a:t>
            </a:r>
            <a:endParaRPr/>
          </a:p>
        </p:txBody>
      </p:sp>
      <p:pic>
        <p:nvPicPr>
          <p:cNvPr id="223" name="Google Shape;223;p36" title="ICML Submission 3008 Simulation Runs">
            <a:hlinkClick r:id="rId3"/>
          </p:cNvPr>
          <p:cNvPicPr preferRelativeResize="0"/>
          <p:nvPr/>
        </p:nvPicPr>
        <p:blipFill>
          <a:blip r:embed="rId4">
            <a:alphaModFix/>
          </a:blip>
          <a:stretch>
            <a:fillRect/>
          </a:stretch>
        </p:blipFill>
        <p:spPr>
          <a:xfrm>
            <a:off x="3659800" y="920975"/>
            <a:ext cx="5172500" cy="3879375"/>
          </a:xfrm>
          <a:prstGeom prst="rect">
            <a:avLst/>
          </a:prstGeom>
          <a:noFill/>
          <a:ln>
            <a:noFill/>
          </a:ln>
        </p:spPr>
      </p:pic>
      <p:sp>
        <p:nvSpPr>
          <p:cNvPr id="224" name="Google Shape;224;p36"/>
          <p:cNvSpPr txBox="1"/>
          <p:nvPr>
            <p:ph idx="1" type="body"/>
          </p:nvPr>
        </p:nvSpPr>
        <p:spPr>
          <a:xfrm>
            <a:off x="311700" y="1152475"/>
            <a:ext cx="3258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simulator supports:</a:t>
            </a:r>
            <a:endParaRPr sz="1800"/>
          </a:p>
          <a:p>
            <a:pPr indent="-342900" lvl="0" marL="457200" rtl="0" algn="l">
              <a:spcBef>
                <a:spcPts val="1600"/>
              </a:spcBef>
              <a:spcAft>
                <a:spcPts val="0"/>
              </a:spcAft>
              <a:buSzPts val="1800"/>
              <a:buAutoNum type="arabicPeriod"/>
            </a:pPr>
            <a:r>
              <a:rPr lang="en" sz="1800"/>
              <a:t>Importation of occupancy grid maps</a:t>
            </a:r>
            <a:endParaRPr sz="1800"/>
          </a:p>
          <a:p>
            <a:pPr indent="-342900" lvl="0" marL="457200" rtl="0" algn="l">
              <a:spcBef>
                <a:spcPts val="0"/>
              </a:spcBef>
              <a:spcAft>
                <a:spcPts val="0"/>
              </a:spcAft>
              <a:buSzPts val="1800"/>
              <a:buAutoNum type="arabicPeriod"/>
            </a:pPr>
            <a:r>
              <a:rPr lang="en" sz="1800"/>
              <a:t>ROS and OpenAI Gym interfaces.</a:t>
            </a:r>
            <a:endParaRPr sz="1800"/>
          </a:p>
          <a:p>
            <a:pPr indent="-342900" lvl="0" marL="457200" rtl="0" algn="l">
              <a:spcBef>
                <a:spcPts val="0"/>
              </a:spcBef>
              <a:spcAft>
                <a:spcPts val="0"/>
              </a:spcAft>
              <a:buSzPts val="1800"/>
              <a:buAutoNum type="arabicPeriod"/>
            </a:pPr>
            <a:r>
              <a:rPr lang="en" sz="1800"/>
              <a:t>Single car and two car racing</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7"/>
          <p:cNvPicPr preferRelativeResize="0"/>
          <p:nvPr/>
        </p:nvPicPr>
        <p:blipFill>
          <a:blip r:embed="rId3">
            <a:alphaModFix/>
          </a:blip>
          <a:stretch>
            <a:fillRect/>
          </a:stretch>
        </p:blipFill>
        <p:spPr>
          <a:xfrm>
            <a:off x="471700" y="1339075"/>
            <a:ext cx="7454449" cy="2946350"/>
          </a:xfrm>
          <a:prstGeom prst="rect">
            <a:avLst/>
          </a:prstGeom>
          <a:noFill/>
          <a:ln>
            <a:noFill/>
          </a:ln>
        </p:spPr>
      </p:pic>
      <p:sp>
        <p:nvSpPr>
          <p:cNvPr id="230" name="Google Shape;230;p3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F1TENTH Gym Overview</a:t>
            </a:r>
            <a:endParaRPr/>
          </a:p>
        </p:txBody>
      </p:sp>
      <p:sp>
        <p:nvSpPr>
          <p:cNvPr id="231" name="Google Shape;231;p37"/>
          <p:cNvSpPr/>
          <p:nvPr/>
        </p:nvSpPr>
        <p:spPr>
          <a:xfrm>
            <a:off x="5108800" y="1298025"/>
            <a:ext cx="2873700" cy="11523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 name="Google Shape;232;p37"/>
          <p:cNvCxnSpPr>
            <a:stCxn id="231" idx="3"/>
            <a:endCxn id="233" idx="2"/>
          </p:cNvCxnSpPr>
          <p:nvPr/>
        </p:nvCxnSpPr>
        <p:spPr>
          <a:xfrm flipH="1" rot="10800000">
            <a:off x="7982500" y="1047375"/>
            <a:ext cx="294300" cy="826800"/>
          </a:xfrm>
          <a:prstGeom prst="straightConnector1">
            <a:avLst/>
          </a:prstGeom>
          <a:noFill/>
          <a:ln cap="flat" cmpd="sng" w="19050">
            <a:solidFill>
              <a:srgbClr val="000000"/>
            </a:solidFill>
            <a:prstDash val="solid"/>
            <a:round/>
            <a:headEnd len="med" w="med" type="triangle"/>
            <a:tailEnd len="med" w="med" type="none"/>
          </a:ln>
        </p:spPr>
      </p:cxnSp>
      <p:sp>
        <p:nvSpPr>
          <p:cNvPr id="233" name="Google Shape;233;p37"/>
          <p:cNvSpPr txBox="1"/>
          <p:nvPr/>
        </p:nvSpPr>
        <p:spPr>
          <a:xfrm>
            <a:off x="7589300" y="245775"/>
            <a:ext cx="1374900" cy="8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This is where you interact with the sim</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Installation</a:t>
            </a:r>
            <a:endParaRPr/>
          </a:p>
        </p:txBody>
      </p:sp>
      <p:sp>
        <p:nvSpPr>
          <p:cNvPr id="239" name="Google Shape;239;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just">
              <a:lnSpc>
                <a:spcPct val="100000"/>
              </a:lnSpc>
              <a:spcBef>
                <a:spcPts val="480"/>
              </a:spcBef>
              <a:spcAft>
                <a:spcPts val="0"/>
              </a:spcAft>
              <a:buSzPts val="2200"/>
              <a:buFont typeface="Montserrat"/>
              <a:buChar char="●"/>
            </a:pPr>
            <a:r>
              <a:rPr lang="en" sz="2200">
                <a:solidFill>
                  <a:srgbClr val="24292E"/>
                </a:solidFill>
                <a:latin typeface="Montserrat"/>
                <a:ea typeface="Montserrat"/>
                <a:cs typeface="Montserrat"/>
                <a:sym typeface="Montserrat"/>
              </a:rPr>
              <a:t>Follow the README and install the F1TENTH gym </a:t>
            </a:r>
            <a:r>
              <a:rPr lang="en" u="sng">
                <a:solidFill>
                  <a:schemeClr val="hlink"/>
                </a:solidFill>
                <a:latin typeface="Montserrat"/>
                <a:ea typeface="Montserrat"/>
                <a:cs typeface="Montserrat"/>
                <a:sym typeface="Montserrat"/>
                <a:hlinkClick r:id="rId3"/>
              </a:rPr>
              <a:t>https://github.com/f1tenth/f1tenth_gym_ros</a:t>
            </a:r>
            <a:r>
              <a:rPr lang="en" sz="2200">
                <a:solidFill>
                  <a:srgbClr val="24292E"/>
                </a:solidFill>
                <a:latin typeface="Montserrat"/>
                <a:ea typeface="Montserrat"/>
                <a:cs typeface="Montserrat"/>
                <a:sym typeface="Montserrat"/>
              </a:rPr>
              <a:t>. </a:t>
            </a:r>
            <a:endParaRPr sz="2200">
              <a:solidFill>
                <a:srgbClr val="24292E"/>
              </a:solidFill>
              <a:latin typeface="Montserrat"/>
              <a:ea typeface="Montserrat"/>
              <a:cs typeface="Montserrat"/>
              <a:sym typeface="Montserrat"/>
            </a:endParaRPr>
          </a:p>
          <a:p>
            <a:pPr indent="-368300" lvl="0" marL="457200" rtl="0" algn="just">
              <a:lnSpc>
                <a:spcPct val="100000"/>
              </a:lnSpc>
              <a:spcBef>
                <a:spcPts val="0"/>
              </a:spcBef>
              <a:spcAft>
                <a:spcPts val="0"/>
              </a:spcAft>
              <a:buClr>
                <a:srgbClr val="24292E"/>
              </a:buClr>
              <a:buSzPts val="2200"/>
              <a:buChar char="●"/>
            </a:pPr>
            <a:r>
              <a:rPr lang="en">
                <a:solidFill>
                  <a:srgbClr val="24292E"/>
                </a:solidFill>
              </a:rPr>
              <a:t>Two branches for different testing in different phases: </a:t>
            </a:r>
            <a:r>
              <a:rPr b="1" lang="en">
                <a:solidFill>
                  <a:srgbClr val="24292E"/>
                </a:solidFill>
              </a:rPr>
              <a:t>master </a:t>
            </a:r>
            <a:r>
              <a:rPr lang="en">
                <a:solidFill>
                  <a:srgbClr val="24292E"/>
                </a:solidFill>
              </a:rPr>
              <a:t>for the qualifying phase, </a:t>
            </a:r>
            <a:r>
              <a:rPr b="1" lang="en">
                <a:solidFill>
                  <a:srgbClr val="24292E"/>
                </a:solidFill>
              </a:rPr>
              <a:t>multi_node </a:t>
            </a:r>
            <a:r>
              <a:rPr lang="en">
                <a:solidFill>
                  <a:srgbClr val="24292E"/>
                </a:solidFill>
              </a:rPr>
              <a:t>for grand prix phase.</a:t>
            </a:r>
            <a:endParaRPr>
              <a:solidFill>
                <a:srgbClr val="24292E"/>
              </a:solidFill>
            </a:endParaRPr>
          </a:p>
          <a:p>
            <a:pPr indent="-368300" lvl="0" marL="457200" rtl="0" algn="just">
              <a:lnSpc>
                <a:spcPct val="100000"/>
              </a:lnSpc>
              <a:spcBef>
                <a:spcPts val="0"/>
              </a:spcBef>
              <a:spcAft>
                <a:spcPts val="0"/>
              </a:spcAft>
              <a:buClr>
                <a:srgbClr val="24292E"/>
              </a:buClr>
              <a:buSzPts val="2200"/>
              <a:buChar char="●"/>
            </a:pPr>
            <a:r>
              <a:rPr lang="en">
                <a:solidFill>
                  <a:srgbClr val="24292E"/>
                </a:solidFill>
              </a:rPr>
              <a:t>Make sure you follow the readme to start developing</a:t>
            </a:r>
            <a:endParaRPr>
              <a:solidFill>
                <a:srgbClr val="24292E"/>
              </a:solidFill>
            </a:endParaRPr>
          </a:p>
          <a:p>
            <a:pPr indent="-368300" lvl="0" marL="457200" rtl="0" algn="just">
              <a:lnSpc>
                <a:spcPct val="100000"/>
              </a:lnSpc>
              <a:spcBef>
                <a:spcPts val="0"/>
              </a:spcBef>
              <a:spcAft>
                <a:spcPts val="0"/>
              </a:spcAft>
              <a:buClr>
                <a:srgbClr val="24292E"/>
              </a:buClr>
              <a:buSzPts val="2200"/>
              <a:buChar char="●"/>
            </a:pPr>
            <a:r>
              <a:rPr lang="en">
                <a:solidFill>
                  <a:srgbClr val="24292E"/>
                </a:solidFill>
              </a:rPr>
              <a:t>Will have an announcement/tutorial soon on how to develop an agent docker image</a:t>
            </a:r>
            <a:endParaRPr>
              <a:solidFill>
                <a:srgbClr val="24292E"/>
              </a:solidFill>
            </a:endParaRPr>
          </a:p>
          <a:p>
            <a:pPr indent="0" lvl="0" marL="457200" rtl="0" algn="just">
              <a:lnSpc>
                <a:spcPct val="100000"/>
              </a:lnSpc>
              <a:spcBef>
                <a:spcPts val="480"/>
              </a:spcBef>
              <a:spcAft>
                <a:spcPts val="0"/>
              </a:spcAft>
              <a:buNone/>
            </a:pPr>
            <a:r>
              <a:t/>
            </a:r>
            <a:endParaRPr>
              <a:solidFill>
                <a:srgbClr val="24292E"/>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Available topics for subscription</a:t>
            </a:r>
            <a:endParaRPr/>
          </a:p>
        </p:txBody>
      </p:sp>
      <p:sp>
        <p:nvSpPr>
          <p:cNvPr id="245" name="Google Shape;245;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AutoNum type="arabicPeriod"/>
            </a:pPr>
            <a:r>
              <a:rPr lang="en">
                <a:latin typeface="Courier New"/>
                <a:ea typeface="Courier New"/>
                <a:cs typeface="Courier New"/>
                <a:sym typeface="Courier New"/>
              </a:rPr>
              <a:t>/scan</a:t>
            </a:r>
            <a:r>
              <a:rPr lang="en"/>
              <a:t> and </a:t>
            </a:r>
            <a:r>
              <a:rPr lang="en">
                <a:latin typeface="Courier New"/>
                <a:ea typeface="Courier New"/>
                <a:cs typeface="Courier New"/>
                <a:sym typeface="Courier New"/>
              </a:rPr>
              <a:t>/odom</a:t>
            </a:r>
            <a:r>
              <a:rPr lang="en"/>
              <a:t>: the ego agent’s sensor information</a:t>
            </a:r>
            <a:endParaRPr/>
          </a:p>
          <a:p>
            <a:pPr indent="-368300" lvl="0" marL="457200" rtl="0" algn="l">
              <a:spcBef>
                <a:spcPts val="0"/>
              </a:spcBef>
              <a:spcAft>
                <a:spcPts val="0"/>
              </a:spcAft>
              <a:buSzPts val="2200"/>
              <a:buAutoNum type="arabicPeriod"/>
            </a:pPr>
            <a:r>
              <a:rPr lang="en">
                <a:latin typeface="Courier New"/>
                <a:ea typeface="Courier New"/>
                <a:cs typeface="Courier New"/>
                <a:sym typeface="Courier New"/>
              </a:rPr>
              <a:t>/opp_scan</a:t>
            </a:r>
            <a:r>
              <a:rPr lang="en"/>
              <a:t> and </a:t>
            </a:r>
            <a:r>
              <a:rPr lang="en">
                <a:latin typeface="Courier New"/>
                <a:ea typeface="Courier New"/>
                <a:cs typeface="Courier New"/>
                <a:sym typeface="Courier New"/>
              </a:rPr>
              <a:t>/opp_odom</a:t>
            </a:r>
            <a:r>
              <a:rPr lang="en"/>
              <a:t>: the opponent agent’s information. Note that you don’t have to detect and track the opponent car from the laser scan, the odometry of the opponent car is provided.</a:t>
            </a:r>
            <a:endParaRPr/>
          </a:p>
          <a:p>
            <a:pPr indent="-368300" lvl="0" marL="457200" rtl="0" algn="l">
              <a:spcBef>
                <a:spcPts val="0"/>
              </a:spcBef>
              <a:spcAft>
                <a:spcPts val="0"/>
              </a:spcAft>
              <a:buSzPts val="2200"/>
              <a:buAutoNum type="arabicPeriod"/>
            </a:pPr>
            <a:r>
              <a:rPr lang="en">
                <a:latin typeface="Courier New"/>
                <a:ea typeface="Courier New"/>
                <a:cs typeface="Courier New"/>
                <a:sym typeface="Courier New"/>
              </a:rPr>
              <a:t>/map</a:t>
            </a:r>
            <a:r>
              <a:rPr lang="en"/>
              <a:t> and </a:t>
            </a:r>
            <a:r>
              <a:rPr lang="en">
                <a:latin typeface="Courier New"/>
                <a:ea typeface="Courier New"/>
                <a:cs typeface="Courier New"/>
                <a:sym typeface="Courier New"/>
              </a:rPr>
              <a:t>/race_info</a:t>
            </a:r>
            <a:r>
              <a:rPr lang="en"/>
              <a:t>: the map of the simulation, and information of the race (both agent’s elapsed runtimes, lap counts, and collisions)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Publishing drive messages</a:t>
            </a:r>
            <a:endParaRPr/>
          </a:p>
        </p:txBody>
      </p:sp>
      <p:sp>
        <p:nvSpPr>
          <p:cNvPr id="251" name="Google Shape;251;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a:t>On the </a:t>
            </a:r>
            <a:r>
              <a:rPr b="1" lang="en"/>
              <a:t>master</a:t>
            </a:r>
            <a:r>
              <a:rPr lang="en"/>
              <a:t> branch for single agent simulation, publish your drive message on the </a:t>
            </a:r>
            <a:r>
              <a:rPr lang="en">
                <a:latin typeface="Courier New"/>
                <a:ea typeface="Courier New"/>
                <a:cs typeface="Courier New"/>
                <a:sym typeface="Courier New"/>
              </a:rPr>
              <a:t>/drive</a:t>
            </a:r>
            <a:r>
              <a:rPr lang="en"/>
              <a:t> topic using the </a:t>
            </a:r>
            <a:r>
              <a:rPr i="1" lang="en"/>
              <a:t>AckermannDriveStamped</a:t>
            </a:r>
            <a:r>
              <a:rPr lang="en"/>
              <a:t> message type. </a:t>
            </a:r>
            <a:endParaRPr/>
          </a:p>
          <a:p>
            <a:pPr indent="-368300" lvl="0" marL="457200" rtl="0" algn="l">
              <a:spcBef>
                <a:spcPts val="0"/>
              </a:spcBef>
              <a:spcAft>
                <a:spcPts val="0"/>
              </a:spcAft>
              <a:buSzPts val="2200"/>
              <a:buChar char="●"/>
            </a:pPr>
            <a:r>
              <a:rPr lang="en"/>
              <a:t>On the </a:t>
            </a:r>
            <a:r>
              <a:rPr b="1" lang="en"/>
              <a:t>multi_node</a:t>
            </a:r>
            <a:r>
              <a:rPr lang="en"/>
              <a:t> branch for two-agent simulation, publish the ego agent's drive commands to </a:t>
            </a:r>
            <a:r>
              <a:rPr lang="en">
                <a:latin typeface="Courier New"/>
                <a:ea typeface="Courier New"/>
                <a:cs typeface="Courier New"/>
                <a:sym typeface="Courier New"/>
              </a:rPr>
              <a:t>/drive</a:t>
            </a:r>
            <a:r>
              <a:rPr lang="en"/>
              <a:t>, and the opponent agent's drive commands to </a:t>
            </a:r>
            <a:r>
              <a:rPr lang="en">
                <a:latin typeface="Courier New"/>
                <a:ea typeface="Courier New"/>
                <a:cs typeface="Courier New"/>
                <a:sym typeface="Courier New"/>
              </a:rPr>
              <a:t>/opp_drive</a:t>
            </a:r>
            <a:r>
              <a:rPr lang="en"/>
              <a:t>. At this point, we're not providing any agents built in for testing.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Collision</a:t>
            </a:r>
            <a:endParaRPr/>
          </a:p>
        </p:txBody>
      </p:sp>
      <p:sp>
        <p:nvSpPr>
          <p:cNvPr id="257" name="Google Shape;257;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Currently, the cars will stop when in collision with the environment, but will keep moving when in collision with each other.</a:t>
            </a:r>
            <a:endParaRPr/>
          </a:p>
          <a:p>
            <a:pPr indent="0" lvl="0" marL="0" rtl="0" algn="l">
              <a:spcBef>
                <a:spcPts val="1600"/>
              </a:spcBef>
              <a:spcAft>
                <a:spcPts val="1600"/>
              </a:spcAft>
              <a:buNone/>
            </a:pPr>
            <a:r>
              <a:rPr lang="en"/>
              <a:t>Collision should be checked through the </a:t>
            </a:r>
            <a:r>
              <a:rPr lang="en">
                <a:latin typeface="Courier New"/>
                <a:ea typeface="Courier New"/>
                <a:cs typeface="Courier New"/>
                <a:sym typeface="Courier New"/>
              </a:rPr>
              <a:t>/race_info</a:t>
            </a:r>
            <a:r>
              <a:rPr lang="en"/>
              <a:t> topic.</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80" name="Google Shape;80;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AutoNum type="arabicPeriod"/>
            </a:pPr>
            <a:r>
              <a:rPr lang="en"/>
              <a:t>Overview</a:t>
            </a:r>
            <a:endParaRPr/>
          </a:p>
          <a:p>
            <a:pPr indent="-368300" lvl="0" marL="457200" rtl="0" algn="l">
              <a:spcBef>
                <a:spcPts val="0"/>
              </a:spcBef>
              <a:spcAft>
                <a:spcPts val="0"/>
              </a:spcAft>
              <a:buSzPts val="2200"/>
              <a:buAutoNum type="arabicPeriod"/>
            </a:pPr>
            <a:r>
              <a:rPr lang="en"/>
              <a:t>Event Logistics</a:t>
            </a:r>
            <a:endParaRPr/>
          </a:p>
          <a:p>
            <a:pPr indent="-368300" lvl="0" marL="457200" rtl="0" algn="l">
              <a:spcBef>
                <a:spcPts val="0"/>
              </a:spcBef>
              <a:spcAft>
                <a:spcPts val="0"/>
              </a:spcAft>
              <a:buSzPts val="2200"/>
              <a:buAutoNum type="arabicPeriod"/>
            </a:pPr>
            <a:r>
              <a:rPr lang="en"/>
              <a:t>Simulation Environment</a:t>
            </a:r>
            <a:endParaRPr/>
          </a:p>
          <a:p>
            <a:pPr indent="-368300" lvl="0" marL="457200" rtl="0" algn="l">
              <a:spcBef>
                <a:spcPts val="0"/>
              </a:spcBef>
              <a:spcAft>
                <a:spcPts val="0"/>
              </a:spcAft>
              <a:buSzPts val="2200"/>
              <a:buAutoNum type="arabicPeriod"/>
            </a:pPr>
            <a:r>
              <a:rPr lang="en"/>
              <a:t>Rules and Regulations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 Tips</a:t>
            </a:r>
            <a:endParaRPr/>
          </a:p>
        </p:txBody>
      </p:sp>
      <p:sp>
        <p:nvSpPr>
          <p:cNvPr id="263" name="Google Shape;263;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just">
              <a:lnSpc>
                <a:spcPct val="100000"/>
              </a:lnSpc>
              <a:spcBef>
                <a:spcPts val="480"/>
              </a:spcBef>
              <a:spcAft>
                <a:spcPts val="0"/>
              </a:spcAft>
              <a:buSzPts val="2200"/>
              <a:buFont typeface="Montserrat"/>
              <a:buChar char="●"/>
            </a:pPr>
            <a:r>
              <a:rPr lang="en">
                <a:solidFill>
                  <a:srgbClr val="24292E"/>
                </a:solidFill>
                <a:latin typeface="Montserrat"/>
                <a:ea typeface="Montserrat"/>
                <a:cs typeface="Montserrat"/>
                <a:sym typeface="Montserrat"/>
              </a:rPr>
              <a:t>Create another agent to compete against your agent to mimic the grand prix</a:t>
            </a:r>
            <a:endParaRPr>
              <a:solidFill>
                <a:srgbClr val="24292E"/>
              </a:solidFill>
              <a:latin typeface="Montserrat"/>
              <a:ea typeface="Montserrat"/>
              <a:cs typeface="Montserrat"/>
              <a:sym typeface="Montserrat"/>
            </a:endParaRPr>
          </a:p>
          <a:p>
            <a:pPr indent="-368300" lvl="0" marL="457200" rtl="0" algn="just">
              <a:lnSpc>
                <a:spcPct val="100000"/>
              </a:lnSpc>
              <a:spcBef>
                <a:spcPts val="0"/>
              </a:spcBef>
              <a:spcAft>
                <a:spcPts val="0"/>
              </a:spcAft>
              <a:buClr>
                <a:srgbClr val="24292E"/>
              </a:buClr>
              <a:buSzPts val="2200"/>
              <a:buFont typeface="Montserrat"/>
              <a:buChar char="●"/>
            </a:pPr>
            <a:r>
              <a:rPr lang="en">
                <a:solidFill>
                  <a:srgbClr val="24292E"/>
                </a:solidFill>
                <a:latin typeface="Montserrat"/>
                <a:ea typeface="Montserrat"/>
                <a:cs typeface="Montserrat"/>
                <a:sym typeface="Montserrat"/>
              </a:rPr>
              <a:t>Create your own map with unknown obstacles</a:t>
            </a:r>
            <a:endParaRPr>
              <a:solidFill>
                <a:srgbClr val="24292E"/>
              </a:solidFill>
              <a:latin typeface="Montserrat"/>
              <a:ea typeface="Montserrat"/>
              <a:cs typeface="Montserrat"/>
              <a:sym typeface="Montserrat"/>
            </a:endParaRPr>
          </a:p>
          <a:p>
            <a:pPr indent="-368300" lvl="0" marL="457200" rtl="0" algn="just">
              <a:lnSpc>
                <a:spcPct val="100000"/>
              </a:lnSpc>
              <a:spcBef>
                <a:spcPts val="0"/>
              </a:spcBef>
              <a:spcAft>
                <a:spcPts val="0"/>
              </a:spcAft>
              <a:buClr>
                <a:srgbClr val="24292E"/>
              </a:buClr>
              <a:buSzPts val="2200"/>
              <a:buFont typeface="Montserrat"/>
              <a:buChar char="●"/>
            </a:pPr>
            <a:r>
              <a:rPr lang="en">
                <a:solidFill>
                  <a:srgbClr val="24292E"/>
                </a:solidFill>
                <a:latin typeface="Montserrat"/>
                <a:ea typeface="Montserrat"/>
                <a:cs typeface="Montserrat"/>
                <a:sym typeface="Montserrat"/>
              </a:rPr>
              <a:t>There are two branches that you could use to test your agents. (</a:t>
            </a:r>
            <a:r>
              <a:rPr i="1" lang="en">
                <a:solidFill>
                  <a:srgbClr val="24292E"/>
                </a:solidFill>
                <a:latin typeface="Montserrat"/>
                <a:ea typeface="Montserrat"/>
                <a:cs typeface="Montserrat"/>
                <a:sym typeface="Montserrat"/>
              </a:rPr>
              <a:t>master</a:t>
            </a:r>
            <a:r>
              <a:rPr lang="en">
                <a:solidFill>
                  <a:srgbClr val="24292E"/>
                </a:solidFill>
                <a:latin typeface="Montserrat"/>
                <a:ea typeface="Montserrat"/>
                <a:cs typeface="Montserrat"/>
                <a:sym typeface="Montserrat"/>
              </a:rPr>
              <a:t> for qualifying phase, </a:t>
            </a:r>
            <a:r>
              <a:rPr i="1" lang="en">
                <a:solidFill>
                  <a:srgbClr val="24292E"/>
                </a:solidFill>
                <a:latin typeface="Montserrat"/>
                <a:ea typeface="Montserrat"/>
                <a:cs typeface="Montserrat"/>
                <a:sym typeface="Montserrat"/>
              </a:rPr>
              <a:t>multi_node</a:t>
            </a:r>
            <a:r>
              <a:rPr lang="en">
                <a:solidFill>
                  <a:srgbClr val="24292E"/>
                </a:solidFill>
                <a:latin typeface="Montserrat"/>
                <a:ea typeface="Montserrat"/>
                <a:cs typeface="Montserrat"/>
                <a:sym typeface="Montserrat"/>
              </a:rPr>
              <a:t> for grand prix phase)</a:t>
            </a:r>
            <a:endParaRPr>
              <a:solidFill>
                <a:srgbClr val="24292E"/>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7" name="Shape 267"/>
        <p:cNvGrpSpPr/>
        <p:nvPr/>
      </p:nvGrpSpPr>
      <p:grpSpPr>
        <a:xfrm>
          <a:off x="0" y="0"/>
          <a:ext cx="0" cy="0"/>
          <a:chOff x="0" y="0"/>
          <a:chExt cx="0" cy="0"/>
        </a:xfrm>
      </p:grpSpPr>
      <p:sp>
        <p:nvSpPr>
          <p:cNvPr id="268" name="Google Shape;268;p4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Rules and Regulations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Rules and FAQs</a:t>
            </a:r>
            <a:endParaRPr/>
          </a:p>
        </p:txBody>
      </p:sp>
      <p:sp>
        <p:nvSpPr>
          <p:cNvPr id="274" name="Google Shape;27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a:t>Can always be found in guidelines:</a:t>
            </a:r>
            <a:endParaRPr/>
          </a:p>
          <a:p>
            <a:pPr indent="-342900" lvl="1" marL="914400" rtl="0" algn="l">
              <a:spcBef>
                <a:spcPts val="0"/>
              </a:spcBef>
              <a:spcAft>
                <a:spcPts val="0"/>
              </a:spcAft>
              <a:buClr>
                <a:srgbClr val="7F6000"/>
              </a:buClr>
              <a:buSzPts val="1800"/>
              <a:buChar char="○"/>
            </a:pPr>
            <a:r>
              <a:rPr lang="en" u="sng">
                <a:solidFill>
                  <a:srgbClr val="7F6000"/>
                </a:solidFill>
                <a:hlinkClick r:id="rId3">
                  <a:extLst>
                    <a:ext uri="{A12FA001-AC4F-418D-AE19-62706E023703}">
                      <ahyp:hlinkClr val="tx"/>
                    </a:ext>
                  </a:extLst>
                </a:hlinkClick>
              </a:rPr>
              <a:t>https://docs.google.com/document/d/1XOC3AQzqjezTwQeF7hDRF2Z49TIg-dn12xCkKPwGLYg/edit</a:t>
            </a:r>
            <a:r>
              <a:rPr lang="en">
                <a:solidFill>
                  <a:srgbClr val="7F6000"/>
                </a:solidFill>
              </a:rPr>
              <a:t> </a:t>
            </a:r>
            <a:endParaRPr>
              <a:solidFill>
                <a:srgbClr val="7F6000"/>
              </a:solidFill>
            </a:endParaRPr>
          </a:p>
          <a:p>
            <a:pPr indent="-368300" lvl="0" marL="457200" rtl="0" algn="l">
              <a:spcBef>
                <a:spcPts val="0"/>
              </a:spcBef>
              <a:spcAft>
                <a:spcPts val="0"/>
              </a:spcAft>
              <a:buSzPts val="2200"/>
              <a:buChar char="●"/>
            </a:pPr>
            <a:r>
              <a:rPr lang="en"/>
              <a:t>FAQ will be updated to include questions from slack as we receive and answer them</a:t>
            </a:r>
            <a:endParaRPr>
              <a:solidFill>
                <a:srgbClr val="7F6000"/>
              </a:solidFill>
            </a:endParaRPr>
          </a:p>
          <a:p>
            <a:pPr indent="0" lvl="0" marL="914400" rtl="0" algn="l">
              <a:spcBef>
                <a:spcPts val="1600"/>
              </a:spcBef>
              <a:spcAft>
                <a:spcPts val="1600"/>
              </a:spcAft>
              <a:buNone/>
            </a:pPr>
            <a:r>
              <a:t/>
            </a:r>
            <a:endParaRPr>
              <a:solidFill>
                <a:srgbClr val="7F6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Rules - General</a:t>
            </a:r>
            <a:endParaRPr/>
          </a:p>
        </p:txBody>
      </p:sp>
      <p:sp>
        <p:nvSpPr>
          <p:cNvPr id="280" name="Google Shape;280;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228600" rtl="0" algn="just">
              <a:lnSpc>
                <a:spcPct val="100000"/>
              </a:lnSpc>
              <a:spcBef>
                <a:spcPts val="480"/>
              </a:spcBef>
              <a:spcAft>
                <a:spcPts val="0"/>
              </a:spcAft>
              <a:buClr>
                <a:srgbClr val="000000"/>
              </a:buClr>
              <a:buSzPts val="1700"/>
              <a:buFont typeface="Montserrat"/>
              <a:buAutoNum type="arabicPeriod"/>
            </a:pPr>
            <a:r>
              <a:rPr lang="en" sz="1700">
                <a:solidFill>
                  <a:srgbClr val="000000"/>
                </a:solidFill>
                <a:latin typeface="Montserrat"/>
                <a:ea typeface="Montserrat"/>
                <a:cs typeface="Montserrat"/>
                <a:sym typeface="Montserrat"/>
              </a:rPr>
              <a:t>The map used for all evaluation tasks will be the same (the map for the obstacle avoidance task will have added obstacles).</a:t>
            </a:r>
            <a:endParaRPr sz="1700">
              <a:solidFill>
                <a:srgbClr val="000000"/>
              </a:solidFill>
              <a:latin typeface="Montserrat"/>
              <a:ea typeface="Montserrat"/>
              <a:cs typeface="Montserrat"/>
              <a:sym typeface="Montserrat"/>
            </a:endParaRPr>
          </a:p>
          <a:p>
            <a:pPr indent="-336550" lvl="0" marL="228600" rtl="0" algn="just">
              <a:lnSpc>
                <a:spcPct val="100000"/>
              </a:lnSpc>
              <a:spcBef>
                <a:spcPts val="480"/>
              </a:spcBef>
              <a:spcAft>
                <a:spcPts val="0"/>
              </a:spcAft>
              <a:buClr>
                <a:srgbClr val="000000"/>
              </a:buClr>
              <a:buSzPts val="1700"/>
              <a:buFont typeface="Montserrat"/>
              <a:buAutoNum type="arabicPeriod"/>
            </a:pPr>
            <a:r>
              <a:rPr lang="en" sz="1700">
                <a:solidFill>
                  <a:srgbClr val="000000"/>
                </a:solidFill>
                <a:latin typeface="Montserrat"/>
                <a:ea typeface="Montserrat"/>
                <a:cs typeface="Montserrat"/>
                <a:sym typeface="Montserrat"/>
              </a:rPr>
              <a:t>All evaluations will be two laps.</a:t>
            </a:r>
            <a:endParaRPr sz="1700">
              <a:solidFill>
                <a:srgbClr val="000000"/>
              </a:solidFill>
              <a:latin typeface="Montserrat"/>
              <a:ea typeface="Montserrat"/>
              <a:cs typeface="Montserrat"/>
              <a:sym typeface="Montserrat"/>
            </a:endParaRPr>
          </a:p>
          <a:p>
            <a:pPr indent="-336550" lvl="0" marL="228600" rtl="0" algn="just">
              <a:lnSpc>
                <a:spcPct val="100000"/>
              </a:lnSpc>
              <a:spcBef>
                <a:spcPts val="480"/>
              </a:spcBef>
              <a:spcAft>
                <a:spcPts val="0"/>
              </a:spcAft>
              <a:buClr>
                <a:srgbClr val="000000"/>
              </a:buClr>
              <a:buSzPts val="1700"/>
              <a:buFont typeface="Montserrat"/>
              <a:buAutoNum type="arabicPeriod"/>
            </a:pPr>
            <a:r>
              <a:rPr lang="en" sz="1700">
                <a:solidFill>
                  <a:srgbClr val="000000"/>
                </a:solidFill>
                <a:latin typeface="Montserrat"/>
                <a:ea typeface="Montserrat"/>
                <a:cs typeface="Montserrat"/>
                <a:sym typeface="Montserrat"/>
              </a:rPr>
              <a:t>F1TENTH reserves the right to reject any submission that we deem illegal due to circumstances such as exploiting the simulation environment.</a:t>
            </a:r>
            <a:endParaRPr sz="1700">
              <a:solidFill>
                <a:srgbClr val="000000"/>
              </a:solidFill>
              <a:latin typeface="Montserrat"/>
              <a:ea typeface="Montserrat"/>
              <a:cs typeface="Montserrat"/>
              <a:sym typeface="Montserrat"/>
            </a:endParaRPr>
          </a:p>
          <a:p>
            <a:pPr indent="-336550" lvl="0" marL="228600" rtl="0" algn="just">
              <a:lnSpc>
                <a:spcPct val="100000"/>
              </a:lnSpc>
              <a:spcBef>
                <a:spcPts val="480"/>
              </a:spcBef>
              <a:spcAft>
                <a:spcPts val="0"/>
              </a:spcAft>
              <a:buClr>
                <a:srgbClr val="000000"/>
              </a:buClr>
              <a:buSzPts val="1700"/>
              <a:buFont typeface="Montserrat"/>
              <a:buAutoNum type="arabicPeriod"/>
            </a:pPr>
            <a:r>
              <a:rPr lang="en" sz="1700">
                <a:solidFill>
                  <a:srgbClr val="000000"/>
                </a:solidFill>
                <a:latin typeface="Montserrat"/>
                <a:ea typeface="Montserrat"/>
                <a:cs typeface="Montserrat"/>
                <a:sym typeface="Montserrat"/>
              </a:rPr>
              <a:t>F1TENTH reserves the right to assign blame in the case of agent collision in the head to head tournament. The justification will follow section 4 of the rules.</a:t>
            </a:r>
            <a:endParaRPr sz="27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Rules - Qualifying Phase</a:t>
            </a:r>
            <a:endParaRPr/>
          </a:p>
        </p:txBody>
      </p:sp>
      <p:sp>
        <p:nvSpPr>
          <p:cNvPr id="286" name="Google Shape;286;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74650" lvl="0" marL="457200" rtl="0" algn="just">
              <a:lnSpc>
                <a:spcPct val="100000"/>
              </a:lnSpc>
              <a:spcBef>
                <a:spcPts val="480"/>
              </a:spcBef>
              <a:spcAft>
                <a:spcPts val="0"/>
              </a:spcAft>
              <a:buClr>
                <a:srgbClr val="000000"/>
              </a:buClr>
              <a:buSzPts val="2300"/>
              <a:buFont typeface="Montserrat"/>
              <a:buAutoNum type="arabicPeriod"/>
            </a:pPr>
            <a:r>
              <a:rPr lang="en" sz="2300">
                <a:solidFill>
                  <a:srgbClr val="000000"/>
                </a:solidFill>
                <a:latin typeface="Montserrat"/>
                <a:ea typeface="Montserrat"/>
                <a:cs typeface="Montserrat"/>
                <a:sym typeface="Montserrat"/>
              </a:rPr>
              <a:t>Timed Trials</a:t>
            </a:r>
            <a:endParaRPr sz="2300">
              <a:solidFill>
                <a:srgbClr val="000000"/>
              </a:solidFill>
              <a:latin typeface="Montserrat"/>
              <a:ea typeface="Montserrat"/>
              <a:cs typeface="Montserrat"/>
              <a:sym typeface="Montserrat"/>
            </a:endParaRPr>
          </a:p>
          <a:p>
            <a:pPr indent="-349250" lvl="1" marL="914400" rtl="0" algn="just">
              <a:lnSpc>
                <a:spcPct val="100000"/>
              </a:lnSpc>
              <a:spcBef>
                <a:spcPts val="0"/>
              </a:spcBef>
              <a:spcAft>
                <a:spcPts val="0"/>
              </a:spcAft>
              <a:buClr>
                <a:srgbClr val="000000"/>
              </a:buClr>
              <a:buSzPts val="1900"/>
              <a:buFont typeface="Montserrat"/>
              <a:buAutoNum type="alphaLcPeriod"/>
            </a:pPr>
            <a:r>
              <a:rPr lang="en" sz="1900">
                <a:solidFill>
                  <a:srgbClr val="000000"/>
                </a:solidFill>
                <a:latin typeface="Montserrat"/>
                <a:ea typeface="Montserrat"/>
                <a:cs typeface="Montserrat"/>
                <a:sym typeface="Montserrat"/>
              </a:rPr>
              <a:t>If an agent can finish without collision with the environment, it’ll receive a lap time and update its ranking on the leaderboard.</a:t>
            </a:r>
            <a:endParaRPr sz="1900">
              <a:solidFill>
                <a:srgbClr val="000000"/>
              </a:solidFill>
              <a:latin typeface="Montserrat"/>
              <a:ea typeface="Montserrat"/>
              <a:cs typeface="Montserrat"/>
              <a:sym typeface="Montserrat"/>
            </a:endParaRPr>
          </a:p>
          <a:p>
            <a:pPr indent="-374650" lvl="0" marL="457200" rtl="0" algn="just">
              <a:lnSpc>
                <a:spcPct val="100000"/>
              </a:lnSpc>
              <a:spcBef>
                <a:spcPts val="0"/>
              </a:spcBef>
              <a:spcAft>
                <a:spcPts val="0"/>
              </a:spcAft>
              <a:buClr>
                <a:srgbClr val="000000"/>
              </a:buClr>
              <a:buSzPts val="2300"/>
              <a:buFont typeface="Montserrat"/>
              <a:buAutoNum type="arabicPeriod"/>
            </a:pPr>
            <a:r>
              <a:rPr lang="en" sz="2300">
                <a:solidFill>
                  <a:srgbClr val="000000"/>
                </a:solidFill>
                <a:latin typeface="Montserrat"/>
                <a:ea typeface="Montserrat"/>
                <a:cs typeface="Montserrat"/>
                <a:sym typeface="Montserrat"/>
              </a:rPr>
              <a:t>Obstacle Avoidance</a:t>
            </a:r>
            <a:endParaRPr sz="2300">
              <a:solidFill>
                <a:srgbClr val="000000"/>
              </a:solidFill>
              <a:latin typeface="Montserrat"/>
              <a:ea typeface="Montserrat"/>
              <a:cs typeface="Montserrat"/>
              <a:sym typeface="Montserrat"/>
            </a:endParaRPr>
          </a:p>
          <a:p>
            <a:pPr indent="-349250" lvl="1" marL="914400" rtl="0" algn="just">
              <a:lnSpc>
                <a:spcPct val="100000"/>
              </a:lnSpc>
              <a:spcBef>
                <a:spcPts val="0"/>
              </a:spcBef>
              <a:spcAft>
                <a:spcPts val="0"/>
              </a:spcAft>
              <a:buClr>
                <a:srgbClr val="000000"/>
              </a:buClr>
              <a:buSzPts val="1900"/>
              <a:buFont typeface="Montserrat"/>
              <a:buAutoNum type="alphaLcPeriod"/>
            </a:pPr>
            <a:r>
              <a:rPr lang="en" sz="1900">
                <a:solidFill>
                  <a:srgbClr val="000000"/>
                </a:solidFill>
                <a:latin typeface="Montserrat"/>
                <a:ea typeface="Montserrat"/>
                <a:cs typeface="Montserrat"/>
                <a:sym typeface="Montserrat"/>
              </a:rPr>
              <a:t>The location and the size of the obstacles will not be revealed prior to submission. Some example maps with obstacles will be provided.</a:t>
            </a:r>
            <a:endParaRPr sz="2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Rules - Grand Prix Phase</a:t>
            </a:r>
            <a:endParaRPr/>
          </a:p>
        </p:txBody>
      </p:sp>
      <p:sp>
        <p:nvSpPr>
          <p:cNvPr id="292" name="Google Shape;292;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1150" lvl="0" marL="457200" rtl="0" algn="just">
              <a:lnSpc>
                <a:spcPct val="100000"/>
              </a:lnSpc>
              <a:spcBef>
                <a:spcPts val="0"/>
              </a:spcBef>
              <a:spcAft>
                <a:spcPts val="0"/>
              </a:spcAft>
              <a:buClr>
                <a:srgbClr val="000000"/>
              </a:buClr>
              <a:buSzPts val="1300"/>
              <a:buFont typeface="Montserrat"/>
              <a:buAutoNum type="arabicPeriod"/>
            </a:pPr>
            <a:r>
              <a:rPr lang="en" sz="1300">
                <a:solidFill>
                  <a:srgbClr val="000000"/>
                </a:solidFill>
                <a:latin typeface="Montserrat"/>
                <a:ea typeface="Montserrat"/>
                <a:cs typeface="Montserrat"/>
                <a:sym typeface="Montserrat"/>
              </a:rPr>
              <a:t>Seeding</a:t>
            </a:r>
            <a:endParaRPr sz="1300">
              <a:solidFill>
                <a:srgbClr val="000000"/>
              </a:solidFill>
              <a:latin typeface="Montserrat"/>
              <a:ea typeface="Montserrat"/>
              <a:cs typeface="Montserrat"/>
              <a:sym typeface="Montserrat"/>
            </a:endParaRPr>
          </a:p>
          <a:p>
            <a:pPr indent="-311150" lvl="1" marL="914400" rtl="0" algn="just">
              <a:lnSpc>
                <a:spcPct val="100000"/>
              </a:lnSpc>
              <a:spcBef>
                <a:spcPts val="0"/>
              </a:spcBef>
              <a:spcAft>
                <a:spcPts val="0"/>
              </a:spcAft>
              <a:buClr>
                <a:srgbClr val="000000"/>
              </a:buClr>
              <a:buSzPts val="1300"/>
              <a:buFont typeface="Montserrat"/>
              <a:buAutoNum type="alphaLcPeriod"/>
            </a:pPr>
            <a:r>
              <a:rPr lang="en" sz="1300">
                <a:solidFill>
                  <a:srgbClr val="000000"/>
                </a:solidFill>
                <a:latin typeface="Montserrat"/>
                <a:ea typeface="Montserrat"/>
                <a:cs typeface="Montserrat"/>
                <a:sym typeface="Montserrat"/>
              </a:rPr>
              <a:t>The elimination bracket of the tournament will be filled by submissions that passed the obstacle avoidance test and seeded by the result of the timed trials. For example, with 8 teams, the bracket of the first round will be (#1 vs. #8, #2 vs. #7, #3 vs. #6, and #4 vs. #5).</a:t>
            </a:r>
            <a:endParaRPr sz="1300">
              <a:solidFill>
                <a:srgbClr val="000000"/>
              </a:solidFill>
              <a:latin typeface="Montserrat"/>
              <a:ea typeface="Montserrat"/>
              <a:cs typeface="Montserrat"/>
              <a:sym typeface="Montserrat"/>
            </a:endParaRPr>
          </a:p>
          <a:p>
            <a:pPr indent="-311150" lvl="0" marL="457200" rtl="0" algn="just">
              <a:lnSpc>
                <a:spcPct val="100000"/>
              </a:lnSpc>
              <a:spcBef>
                <a:spcPts val="0"/>
              </a:spcBef>
              <a:spcAft>
                <a:spcPts val="0"/>
              </a:spcAft>
              <a:buClr>
                <a:srgbClr val="000000"/>
              </a:buClr>
              <a:buSzPts val="1300"/>
              <a:buFont typeface="Montserrat"/>
              <a:buAutoNum type="arabicPeriod"/>
            </a:pPr>
            <a:r>
              <a:rPr lang="en" sz="1300">
                <a:solidFill>
                  <a:srgbClr val="000000"/>
                </a:solidFill>
                <a:latin typeface="Montserrat"/>
                <a:ea typeface="Montserrat"/>
                <a:cs typeface="Montserrat"/>
                <a:sym typeface="Montserrat"/>
              </a:rPr>
              <a:t>Overtaking, car control and collisions</a:t>
            </a:r>
            <a:endParaRPr sz="1300">
              <a:solidFill>
                <a:srgbClr val="000000"/>
              </a:solidFill>
              <a:latin typeface="Montserrat"/>
              <a:ea typeface="Montserrat"/>
              <a:cs typeface="Montserrat"/>
              <a:sym typeface="Montserrat"/>
            </a:endParaRPr>
          </a:p>
          <a:p>
            <a:pPr indent="-311150" lvl="1" marL="914400" rtl="0" algn="just">
              <a:lnSpc>
                <a:spcPct val="100000"/>
              </a:lnSpc>
              <a:spcBef>
                <a:spcPts val="0"/>
              </a:spcBef>
              <a:spcAft>
                <a:spcPts val="0"/>
              </a:spcAft>
              <a:buClr>
                <a:srgbClr val="000000"/>
              </a:buClr>
              <a:buSzPts val="1300"/>
              <a:buFont typeface="Montserrat"/>
              <a:buAutoNum type="alphaLcPeriod"/>
            </a:pPr>
            <a:r>
              <a:rPr lang="en" sz="1300">
                <a:solidFill>
                  <a:srgbClr val="000000"/>
                </a:solidFill>
                <a:latin typeface="Montserrat"/>
                <a:ea typeface="Montserrat"/>
                <a:cs typeface="Montserrat"/>
                <a:sym typeface="Montserrat"/>
              </a:rPr>
              <a:t>Overtaking, according to the circumstances, may be carried out on either the right or the left. Manoeuvres liable to hinder other drivers, such as deliberate crowding of a car beyond the edge of the track or any other abnormal change of direction, are strictly prohibited. The stewards will have the final say in whether a driver is in violation of the rule.</a:t>
            </a:r>
            <a:endParaRPr sz="1300">
              <a:solidFill>
                <a:srgbClr val="000000"/>
              </a:solidFill>
              <a:latin typeface="Montserrat"/>
              <a:ea typeface="Montserrat"/>
              <a:cs typeface="Montserrat"/>
              <a:sym typeface="Montserrat"/>
            </a:endParaRPr>
          </a:p>
          <a:p>
            <a:pPr indent="-311150" lvl="1" marL="914400" rtl="0" algn="just">
              <a:lnSpc>
                <a:spcPct val="100000"/>
              </a:lnSpc>
              <a:spcBef>
                <a:spcPts val="0"/>
              </a:spcBef>
              <a:spcAft>
                <a:spcPts val="0"/>
              </a:spcAft>
              <a:buClr>
                <a:srgbClr val="000000"/>
              </a:buClr>
              <a:buSzPts val="1300"/>
              <a:buFont typeface="Montserrat"/>
              <a:buAutoNum type="alphaLcPeriod"/>
            </a:pPr>
            <a:r>
              <a:rPr lang="en" sz="1300">
                <a:solidFill>
                  <a:srgbClr val="000000"/>
                </a:solidFill>
                <a:latin typeface="Montserrat"/>
                <a:ea typeface="Montserrat"/>
                <a:cs typeface="Montserrat"/>
                <a:sym typeface="Montserrat"/>
              </a:rPr>
              <a:t>Causing a collision (decided by the stewards) for more than 3 times will result in automatic disqualification.</a:t>
            </a:r>
            <a:endParaRPr sz="1300">
              <a:solidFill>
                <a:srgbClr val="000000"/>
              </a:solidFill>
              <a:latin typeface="Montserrat"/>
              <a:ea typeface="Montserrat"/>
              <a:cs typeface="Montserrat"/>
              <a:sym typeface="Montserrat"/>
            </a:endParaRPr>
          </a:p>
          <a:p>
            <a:pPr indent="-311150" lvl="1" marL="914400" rtl="0" algn="just">
              <a:lnSpc>
                <a:spcPct val="100000"/>
              </a:lnSpc>
              <a:spcBef>
                <a:spcPts val="0"/>
              </a:spcBef>
              <a:spcAft>
                <a:spcPts val="0"/>
              </a:spcAft>
              <a:buClr>
                <a:srgbClr val="000000"/>
              </a:buClr>
              <a:buSzPts val="1300"/>
              <a:buFont typeface="Montserrat"/>
              <a:buAutoNum type="alphaLcPeriod"/>
            </a:pPr>
            <a:r>
              <a:rPr lang="en" sz="1300">
                <a:solidFill>
                  <a:srgbClr val="000000"/>
                </a:solidFill>
                <a:latin typeface="Montserrat"/>
                <a:ea typeface="Montserrat"/>
                <a:cs typeface="Montserrat"/>
                <a:sym typeface="Montserrat"/>
              </a:rPr>
              <a:t>The stewards reserve the right to assign blame to both agents in some cases of collisions. In this case, both participants lose a chance to cause a collision (out of 3 times).</a:t>
            </a:r>
            <a:endParaRPr sz="13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6" name="Shape 296"/>
        <p:cNvGrpSpPr/>
        <p:nvPr/>
      </p:nvGrpSpPr>
      <p:grpSpPr>
        <a:xfrm>
          <a:off x="0" y="0"/>
          <a:ext cx="0" cy="0"/>
          <a:chOff x="0" y="0"/>
          <a:chExt cx="0" cy="0"/>
        </a:xfrm>
      </p:grpSpPr>
      <p:sp>
        <p:nvSpPr>
          <p:cNvPr id="297" name="Google Shape;297;p48"/>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4" name="Shape 84"/>
        <p:cNvGrpSpPr/>
        <p:nvPr/>
      </p:nvGrpSpPr>
      <p:grpSpPr>
        <a:xfrm>
          <a:off x="0" y="0"/>
          <a:ext cx="0" cy="0"/>
          <a:chOff x="0" y="0"/>
          <a:chExt cx="0" cy="0"/>
        </a:xfrm>
      </p:grpSpPr>
      <p:sp>
        <p:nvSpPr>
          <p:cNvPr id="85" name="Google Shape;85;p16"/>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Overview</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2" name="Google Shape;92;p17"/>
          <p:cNvPicPr preferRelativeResize="0"/>
          <p:nvPr/>
        </p:nvPicPr>
        <p:blipFill rotWithShape="1">
          <a:blip r:embed="rId3">
            <a:alphaModFix/>
          </a:blip>
          <a:srcRect b="0" l="0" r="0" t="15690"/>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9" name="Google Shape;99;p18" title="C0035">
            <a:hlinkClick r:id="rId3"/>
          </p:cNvPr>
          <p:cNvPicPr preferRelativeResize="0"/>
          <p:nvPr/>
        </p:nvPicPr>
        <p:blipFill>
          <a:blip r:embed="rId4">
            <a:alphaModFix/>
          </a:blip>
          <a:stretch>
            <a:fillRect/>
          </a:stretch>
        </p:blipFill>
        <p:spPr>
          <a:xfrm>
            <a:off x="0" y="-857250"/>
            <a:ext cx="914400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real to virtual races</a:t>
            </a:r>
            <a:endParaRPr/>
          </a:p>
        </p:txBody>
      </p:sp>
      <p:sp>
        <p:nvSpPr>
          <p:cNvPr id="105" name="Google Shape;105;p19"/>
          <p:cNvSpPr txBox="1"/>
          <p:nvPr>
            <p:ph idx="1" type="body"/>
          </p:nvPr>
        </p:nvSpPr>
        <p:spPr>
          <a:xfrm>
            <a:off x="311700" y="1152475"/>
            <a:ext cx="28923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F1TENTH development team has created an empirically validated simulation environment.</a:t>
            </a:r>
            <a:endParaRPr sz="1600"/>
          </a:p>
          <a:p>
            <a:pPr indent="-330200" lvl="0" marL="457200" rtl="0" algn="l">
              <a:spcBef>
                <a:spcPts val="0"/>
              </a:spcBef>
              <a:spcAft>
                <a:spcPts val="0"/>
              </a:spcAft>
              <a:buSzPts val="1600"/>
              <a:buChar char="●"/>
            </a:pPr>
            <a:r>
              <a:rPr lang="en" sz="1600"/>
              <a:t>We have used this simulator for multiple internal research projects and two semesters of class.</a:t>
            </a:r>
            <a:endParaRPr sz="1600"/>
          </a:p>
        </p:txBody>
      </p:sp>
      <p:pic>
        <p:nvPicPr>
          <p:cNvPr id="106" name="Google Shape;106;p19" title="ICML 2020 Submission 3008">
            <a:hlinkClick r:id="rId3"/>
          </p:cNvPr>
          <p:cNvPicPr preferRelativeResize="0"/>
          <p:nvPr/>
        </p:nvPicPr>
        <p:blipFill>
          <a:blip r:embed="rId4">
            <a:alphaModFix/>
          </a:blip>
          <a:stretch>
            <a:fillRect/>
          </a:stretch>
        </p:blipFill>
        <p:spPr>
          <a:xfrm>
            <a:off x="3571762" y="1017450"/>
            <a:ext cx="5260525" cy="3945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IFAC </a:t>
            </a:r>
            <a:r>
              <a:rPr lang="en"/>
              <a:t>Qualifying Highlights</a:t>
            </a:r>
            <a:endParaRPr/>
          </a:p>
        </p:txBody>
      </p:sp>
      <p:sp>
        <p:nvSpPr>
          <p:cNvPr id="112" name="Google Shape;112;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3" name="Google Shape;113;p20" title="LU Potential timed">
            <a:hlinkClick r:id="rId3"/>
          </p:cNvPr>
          <p:cNvPicPr preferRelativeResize="0"/>
          <p:nvPr/>
        </p:nvPicPr>
        <p:blipFill>
          <a:blip r:embed="rId4">
            <a:alphaModFix/>
          </a:blip>
          <a:stretch>
            <a:fillRect/>
          </a:stretch>
        </p:blipFill>
        <p:spPr>
          <a:xfrm>
            <a:off x="0" y="1146175"/>
            <a:ext cx="4572000" cy="3429000"/>
          </a:xfrm>
          <a:prstGeom prst="rect">
            <a:avLst/>
          </a:prstGeom>
          <a:noFill/>
          <a:ln>
            <a:noFill/>
          </a:ln>
        </p:spPr>
      </p:pic>
      <p:pic>
        <p:nvPicPr>
          <p:cNvPr id="114" name="Google Shape;114;p20" title="LU Potential obs">
            <a:hlinkClick r:id="rId5"/>
          </p:cNvPr>
          <p:cNvPicPr preferRelativeResize="0"/>
          <p:nvPr/>
        </p:nvPicPr>
        <p:blipFill>
          <a:blip r:embed="rId6">
            <a:alphaModFix/>
          </a:blip>
          <a:stretch>
            <a:fillRect/>
          </a:stretch>
        </p:blipFill>
        <p:spPr>
          <a:xfrm>
            <a:off x="4572000" y="1146175"/>
            <a:ext cx="4572000" cy="3429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HiPeRT Modena vs. VandyCPS</a:t>
            </a:r>
            <a:endParaRPr/>
          </a:p>
        </p:txBody>
      </p:sp>
      <p:pic>
        <p:nvPicPr>
          <p:cNvPr descr="Broadcasted live on Twitch -- Watch live at https://www.twitch.tv/f1tenth" id="120" name="Google Shape;120;p21" title="F1TENTH IFAC 2020 Berlin Grand Prix">
            <a:hlinkClick r:id="rId3"/>
          </p:cNvPr>
          <p:cNvPicPr preferRelativeResize="0"/>
          <p:nvPr/>
        </p:nvPicPr>
        <p:blipFill>
          <a:blip r:embed="rId4">
            <a:alphaModFix/>
          </a:blip>
          <a:stretch>
            <a:fillRect/>
          </a:stretch>
        </p:blipFill>
        <p:spPr>
          <a:xfrm>
            <a:off x="0" y="-852500"/>
            <a:ext cx="914400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